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4" r:id="rId3"/>
    <p:sldId id="280" r:id="rId4"/>
    <p:sldId id="281" r:id="rId5"/>
    <p:sldId id="282" r:id="rId6"/>
    <p:sldId id="285" r:id="rId7"/>
    <p:sldId id="287" r:id="rId8"/>
    <p:sldId id="278" r:id="rId9"/>
    <p:sldId id="288" r:id="rId10"/>
    <p:sldId id="292" r:id="rId11"/>
    <p:sldId id="290" r:id="rId12"/>
    <p:sldId id="289" r:id="rId13"/>
    <p:sldId id="298" r:id="rId14"/>
    <p:sldId id="265" r:id="rId15"/>
    <p:sldId id="266" r:id="rId16"/>
    <p:sldId id="293" r:id="rId17"/>
    <p:sldId id="294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C6D89-B158-400C-95B9-50A4506CD502}" type="datetimeFigureOut">
              <a:rPr lang="it-IT"/>
              <a:pPr>
                <a:defRPr/>
              </a:pPr>
              <a:t>22/12/2012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6DDED-6305-4D41-99E5-DE9927A105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40662-2443-43DF-BC0E-B4C0A44F659E}" type="datetimeFigureOut">
              <a:rPr lang="it-IT"/>
              <a:pPr>
                <a:defRPr/>
              </a:pPr>
              <a:t>22/12/2012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3443-FC31-4EDB-AD8B-BDFD68BBB9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12657-DCFA-4E45-B4F5-73813F0AEDE4}" type="datetimeFigureOut">
              <a:rPr lang="it-IT"/>
              <a:pPr>
                <a:defRPr/>
              </a:pPr>
              <a:t>22/12/2012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6C39C-D75C-40C4-A41B-705C519FAA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3F046-D4B7-48BB-858E-406B78B16276}" type="datetimeFigureOut">
              <a:rPr lang="it-IT"/>
              <a:pPr>
                <a:defRPr/>
              </a:pPr>
              <a:t>22/12/2012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9044-5100-49D8-9D41-631CD05D2F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BD1E-9417-41FB-86B1-E8AD76585AAD}" type="datetimeFigureOut">
              <a:rPr lang="it-IT"/>
              <a:pPr>
                <a:defRPr/>
              </a:pPr>
              <a:t>22/12/2012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4CC3-8073-476A-8E22-255B5DD9A1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6402F-8CE8-4A2D-86D8-69FB6D594C4F}" type="datetimeFigureOut">
              <a:rPr lang="it-IT"/>
              <a:pPr>
                <a:defRPr/>
              </a:pPr>
              <a:t>22/12/2012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C7D3-84B8-4BC5-BAA2-E2E6C763E2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8B7FB-65B4-470F-A9E6-26A33EE29531}" type="datetimeFigureOut">
              <a:rPr lang="it-IT"/>
              <a:pPr>
                <a:defRPr/>
              </a:pPr>
              <a:t>22/12/2012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3337-AEA5-4D80-81F3-E32777EF36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FDF4-81FB-4D33-8418-50071C589E83}" type="datetimeFigureOut">
              <a:rPr lang="it-IT"/>
              <a:pPr>
                <a:defRPr/>
              </a:pPr>
              <a:t>22/12/2012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BE098-EAD0-45A4-8F95-0192C9EACD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9D253-10F9-4E31-AF60-5EA98FC4FAFB}" type="datetimeFigureOut">
              <a:rPr lang="it-IT"/>
              <a:pPr>
                <a:defRPr/>
              </a:pPr>
              <a:t>22/12/2012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D941-BE29-4835-AE90-2A8D4A26F2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EDCED-005D-49E2-B07A-13BC8348936D}" type="datetimeFigureOut">
              <a:rPr lang="it-IT"/>
              <a:pPr>
                <a:defRPr/>
              </a:pPr>
              <a:t>22/12/2012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9E02-3B0D-494C-9F9D-1AABB433C0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1165-6F00-4745-ABA5-1A6724737471}" type="datetimeFigureOut">
              <a:rPr lang="it-IT"/>
              <a:pPr>
                <a:defRPr/>
              </a:pPr>
              <a:t>22/12/2012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980C0-1AC3-4775-B507-288A558BF7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3940E9-2066-4DE0-9383-0A57A1F4A8F0}" type="datetimeFigureOut">
              <a:rPr lang="it-IT"/>
              <a:pPr>
                <a:defRPr/>
              </a:pPr>
              <a:t>22/12/2012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BA567B-82A2-470E-A199-FFEC7BF9BB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it.wikipedia.org/wiki/File:Garibaldi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2</a:t>
            </a:r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265113"/>
            <a:ext cx="8915400" cy="6589712"/>
            <a:chOff x="0" y="0"/>
            <a:chExt cx="5616" cy="4151"/>
          </a:xfrm>
        </p:grpSpPr>
        <p:sp>
          <p:nvSpPr>
            <p:cNvPr id="13333" name="AutoShape 3"/>
            <p:cNvSpPr>
              <a:spLocks/>
            </p:cNvSpPr>
            <p:nvPr/>
          </p:nvSpPr>
          <p:spPr bwMode="auto">
            <a:xfrm>
              <a:off x="0" y="0"/>
              <a:ext cx="5616" cy="4151"/>
            </a:xfrm>
            <a:prstGeom prst="rtTriangl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5638800" y="5275263"/>
            <a:ext cx="3389313" cy="685800"/>
            <a:chOff x="0" y="0"/>
            <a:chExt cx="2135" cy="432"/>
          </a:xfrm>
        </p:grpSpPr>
        <p:sp>
          <p:nvSpPr>
            <p:cNvPr id="13332" name="Rectangle 5"/>
            <p:cNvSpPr>
              <a:spLocks/>
            </p:cNvSpPr>
            <p:nvPr/>
          </p:nvSpPr>
          <p:spPr bwMode="auto">
            <a:xfrm>
              <a:off x="0" y="0"/>
              <a:ext cx="2135" cy="432"/>
            </a:xfrm>
            <a:prstGeom prst="rect">
              <a:avLst/>
            </a:prstGeom>
            <a:solidFill>
              <a:srgbClr val="CCFFFF">
                <a:alpha val="48627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15875" y="1066800"/>
            <a:ext cx="9128125" cy="4665663"/>
            <a:chOff x="0" y="0"/>
            <a:chExt cx="5750" cy="832"/>
          </a:xfrm>
        </p:grpSpPr>
        <p:sp>
          <p:nvSpPr>
            <p:cNvPr id="13331" name="Rectangle 7"/>
            <p:cNvSpPr>
              <a:spLocks/>
            </p:cNvSpPr>
            <p:nvPr/>
          </p:nvSpPr>
          <p:spPr bwMode="auto">
            <a:xfrm>
              <a:off x="0" y="0"/>
              <a:ext cx="5750" cy="832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3317" name="Group 8"/>
          <p:cNvGrpSpPr>
            <a:grpSpLocks/>
          </p:cNvGrpSpPr>
          <p:nvPr/>
        </p:nvGrpSpPr>
        <p:grpSpPr bwMode="auto">
          <a:xfrm>
            <a:off x="5718175" y="6350"/>
            <a:ext cx="3298825" cy="6854825"/>
            <a:chOff x="0" y="0"/>
            <a:chExt cx="2077" cy="4318"/>
          </a:xfrm>
        </p:grpSpPr>
        <p:grpSp>
          <p:nvGrpSpPr>
            <p:cNvPr id="13329" name="Group 9"/>
            <p:cNvGrpSpPr>
              <a:grpSpLocks/>
            </p:cNvGrpSpPr>
            <p:nvPr/>
          </p:nvGrpSpPr>
          <p:grpSpPr bwMode="auto">
            <a:xfrm>
              <a:off x="0" y="0"/>
              <a:ext cx="2077" cy="4318"/>
              <a:chOff x="0" y="0"/>
              <a:chExt cx="2077" cy="4318"/>
            </a:xfrm>
          </p:grpSpPr>
          <p:sp>
            <p:nvSpPr>
              <p:cNvPr id="13330" name="AutoShape 10"/>
              <p:cNvSpPr>
                <a:spLocks/>
              </p:cNvSpPr>
              <p:nvPr/>
            </p:nvSpPr>
            <p:spPr bwMode="auto">
              <a:xfrm>
                <a:off x="0" y="0"/>
                <a:ext cx="2077" cy="4318"/>
              </a:xfrm>
              <a:custGeom>
                <a:avLst/>
                <a:gdLst>
                  <a:gd name="T0" fmla="*/ 2077 w 21139"/>
                  <a:gd name="T1" fmla="*/ 4318 h 21600"/>
                  <a:gd name="T2" fmla="*/ 2 w 21139"/>
                  <a:gd name="T3" fmla="*/ 2074 h 21600"/>
                  <a:gd name="T4" fmla="*/ 2058 w 2113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39"/>
                  <a:gd name="T10" fmla="*/ 0 h 21600"/>
                  <a:gd name="T11" fmla="*/ 21139 w 2113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39" h="21600">
                    <a:moveTo>
                      <a:pt x="21139" y="21600"/>
                    </a:moveTo>
                    <a:cubicBezTo>
                      <a:pt x="8996" y="21365"/>
                      <a:pt x="-461" y="16338"/>
                      <a:pt x="17" y="10373"/>
                    </a:cubicBezTo>
                    <a:cubicBezTo>
                      <a:pt x="466" y="4773"/>
                      <a:pt x="9551" y="270"/>
                      <a:pt x="20945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grpSp>
        <p:nvGrpSpPr>
          <p:cNvPr id="13318" name="Group 11"/>
          <p:cNvGrpSpPr>
            <a:grpSpLocks/>
          </p:cNvGrpSpPr>
          <p:nvPr/>
        </p:nvGrpSpPr>
        <p:grpSpPr bwMode="auto">
          <a:xfrm>
            <a:off x="6935788" y="-6350"/>
            <a:ext cx="2178050" cy="1535113"/>
            <a:chOff x="0" y="0"/>
            <a:chExt cx="1372" cy="967"/>
          </a:xfrm>
        </p:grpSpPr>
        <p:grpSp>
          <p:nvGrpSpPr>
            <p:cNvPr id="13327" name="Group 12"/>
            <p:cNvGrpSpPr>
              <a:grpSpLocks/>
            </p:cNvGrpSpPr>
            <p:nvPr/>
          </p:nvGrpSpPr>
          <p:grpSpPr bwMode="auto">
            <a:xfrm>
              <a:off x="0" y="0"/>
              <a:ext cx="1372" cy="967"/>
              <a:chOff x="0" y="0"/>
              <a:chExt cx="1372" cy="967"/>
            </a:xfrm>
          </p:grpSpPr>
          <p:sp>
            <p:nvSpPr>
              <p:cNvPr id="13328" name="AutoShape 13"/>
              <p:cNvSpPr>
                <a:spLocks/>
              </p:cNvSpPr>
              <p:nvPr/>
            </p:nvSpPr>
            <p:spPr bwMode="auto">
              <a:xfrm>
                <a:off x="0" y="0"/>
                <a:ext cx="1372" cy="967"/>
              </a:xfrm>
              <a:custGeom>
                <a:avLst/>
                <a:gdLst>
                  <a:gd name="T0" fmla="*/ 1372 w 21600"/>
                  <a:gd name="T1" fmla="*/ 967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21600" y="21600"/>
                    </a:moveTo>
                    <a:cubicBezTo>
                      <a:pt x="11957" y="21415"/>
                      <a:pt x="3382" y="1284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sp>
        <p:nvSpPr>
          <p:cNvPr id="13319" name="Line 14"/>
          <p:cNvSpPr>
            <a:spLocks noChangeShapeType="1"/>
          </p:cNvSpPr>
          <p:nvPr/>
        </p:nvSpPr>
        <p:spPr bwMode="auto">
          <a:xfrm rot="10800000">
            <a:off x="6672263" y="146050"/>
            <a:ext cx="2384425" cy="2703513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320" name="Line 15"/>
          <p:cNvSpPr>
            <a:spLocks noChangeShapeType="1"/>
          </p:cNvSpPr>
          <p:nvPr/>
        </p:nvSpPr>
        <p:spPr bwMode="auto">
          <a:xfrm>
            <a:off x="7243763" y="-7938"/>
            <a:ext cx="1587" cy="6807201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321" name="Line 16"/>
          <p:cNvSpPr>
            <a:spLocks noChangeShapeType="1"/>
          </p:cNvSpPr>
          <p:nvPr/>
        </p:nvSpPr>
        <p:spPr bwMode="auto">
          <a:xfrm>
            <a:off x="4763" y="596900"/>
            <a:ext cx="9139237" cy="1588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322" name="Rectangle 17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1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7175" y="1143000"/>
            <a:ext cx="8886825" cy="5715000"/>
          </a:xfrm>
        </p:spPr>
        <p:txBody>
          <a:bodyPr lIns="38100" tIns="38100" rIns="-6350" bIns="38100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latin typeface="Comic Sans MS" pitchFamily="66" charset="0"/>
            </a:endParaRPr>
          </a:p>
          <a:p>
            <a:pPr marL="358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13324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67713" cy="838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sz="2800" smtClean="0">
                <a:latin typeface="Comic Sans MS" pitchFamily="66" charset="0"/>
              </a:rPr>
              <a:t>Savoia </a:t>
            </a:r>
          </a:p>
        </p:txBody>
      </p:sp>
      <p:sp>
        <p:nvSpPr>
          <p:cNvPr id="13325" name="Rettangolo 21"/>
          <p:cNvSpPr>
            <a:spLocks noChangeArrowheads="1"/>
          </p:cNvSpPr>
          <p:nvPr/>
        </p:nvSpPr>
        <p:spPr bwMode="auto">
          <a:xfrm>
            <a:off x="395288" y="1052513"/>
            <a:ext cx="83534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" pitchFamily="34" charset="0"/>
              </a:rPr>
              <a:t>La dinastia, che deriva il suo nome dall’omonima regione alpina in cui origina- riamente si era sviluppata, è considerata la dinastia che più a lungo ha regnato in Europa. </a:t>
            </a:r>
          </a:p>
          <a:p>
            <a:r>
              <a:rPr lang="it-IT" sz="2000">
                <a:latin typeface="Calibri" pitchFamily="34" charset="0"/>
              </a:rPr>
              <a:t>Regnò infatti per circa un millennio prima su una signoria,</a:t>
            </a:r>
          </a:p>
          <a:p>
            <a:r>
              <a:rPr lang="it-IT" sz="2000">
                <a:latin typeface="Calibri" pitchFamily="34" charset="0"/>
              </a:rPr>
              <a:t>trasformata poi in contea, quindi in ducato e infine in re-</a:t>
            </a:r>
          </a:p>
          <a:p>
            <a:r>
              <a:rPr lang="it-IT" sz="2000">
                <a:latin typeface="Calibri" pitchFamily="34" charset="0"/>
              </a:rPr>
              <a:t>gno. </a:t>
            </a:r>
          </a:p>
          <a:p>
            <a:r>
              <a:rPr lang="it-IT" sz="2000">
                <a:latin typeface="Calibri" pitchFamily="34" charset="0"/>
              </a:rPr>
              <a:t>Cronologia essenziale: </a:t>
            </a:r>
          </a:p>
          <a:p>
            <a:r>
              <a:rPr lang="it-IT" sz="2000">
                <a:latin typeface="Calibri" pitchFamily="34" charset="0"/>
              </a:rPr>
              <a:t>	Signoria 	dal 1003 al 1103 </a:t>
            </a:r>
          </a:p>
          <a:p>
            <a:r>
              <a:rPr lang="it-IT" sz="2000">
                <a:latin typeface="Calibri" pitchFamily="34" charset="0"/>
              </a:rPr>
              <a:t>	Contea 	dal 1103 al 1416		Motto: </a:t>
            </a:r>
            <a:r>
              <a:rPr lang="it-IT" sz="2000" b="1">
                <a:latin typeface="Calibri" pitchFamily="34" charset="0"/>
              </a:rPr>
              <a:t>FERT</a:t>
            </a:r>
          </a:p>
          <a:p>
            <a:r>
              <a:rPr lang="it-IT" sz="2000">
                <a:latin typeface="Calibri" pitchFamily="34" charset="0"/>
              </a:rPr>
              <a:t>	Ducato 	dal 1416 al 1714</a:t>
            </a:r>
          </a:p>
          <a:p>
            <a:r>
              <a:rPr lang="it-IT" sz="2000">
                <a:latin typeface="Calibri" pitchFamily="34" charset="0"/>
              </a:rPr>
              <a:t>	Regno 	dal 1714 al 1946  </a:t>
            </a:r>
          </a:p>
          <a:p>
            <a:r>
              <a:rPr lang="it-IT" sz="2000">
                <a:latin typeface="Calibri" pitchFamily="34" charset="0"/>
              </a:rPr>
              <a:t>Ne è considerato capostipite Umberto I (m. 1047 o 1048), </a:t>
            </a:r>
          </a:p>
          <a:p>
            <a:r>
              <a:rPr lang="it-IT" sz="2000">
                <a:latin typeface="Calibri" pitchFamily="34" charset="0"/>
              </a:rPr>
              <a:t>detto Biancamano,  di origine incerta,  primo conte di  Sa-</a:t>
            </a:r>
          </a:p>
          <a:p>
            <a:r>
              <a:rPr lang="it-IT" sz="2000">
                <a:latin typeface="Calibri" pitchFamily="34" charset="0"/>
              </a:rPr>
              <a:t>voia. La prima capitale, dal 1232,  fu </a:t>
            </a:r>
            <a:r>
              <a:rPr lang="it-IT" sz="2000" b="1">
                <a:latin typeface="Calibri" pitchFamily="34" charset="0"/>
              </a:rPr>
              <a:t>Chambéry</a:t>
            </a:r>
            <a:r>
              <a:rPr lang="it-IT" sz="2000">
                <a:latin typeface="Calibri" pitchFamily="34" charset="0"/>
              </a:rPr>
              <a:t>. </a:t>
            </a:r>
          </a:p>
          <a:p>
            <a:r>
              <a:rPr lang="it-IT" sz="2000">
                <a:latin typeface="Calibri" pitchFamily="34" charset="0"/>
              </a:rPr>
              <a:t>Nel corso del XV secolo fino a metà del XVI, la dinastia, coinvolta nelle guerre franco-spagnole, perse quasi tutti i suoi territori. Emanuele Filiberto (1528-1580) ne tornò in possesso con il Trattato di Cateau-Cambrésis (1559) e nel 1561 trasferì la capitale a </a:t>
            </a:r>
            <a:r>
              <a:rPr lang="it-IT" sz="2000" b="1">
                <a:latin typeface="Calibri" pitchFamily="34" charset="0"/>
              </a:rPr>
              <a:t>Torino</a:t>
            </a:r>
            <a:r>
              <a:rPr lang="it-IT" sz="2000">
                <a:latin typeface="Calibri" pitchFamily="34" charset="0"/>
              </a:rPr>
              <a:t>. </a:t>
            </a:r>
          </a:p>
        </p:txBody>
      </p:sp>
      <p:pic>
        <p:nvPicPr>
          <p:cNvPr id="13326" name="Picture 3" descr="C:\Users\Bellosta\Desktop\420px-Coat_of_arms_of_the_House_of_Savoy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773238"/>
            <a:ext cx="25733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2</a:t>
            </a:r>
          </a:p>
        </p:txBody>
      </p:sp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265113"/>
            <a:ext cx="8915400" cy="6589712"/>
            <a:chOff x="0" y="0"/>
            <a:chExt cx="5616" cy="4151"/>
          </a:xfrm>
        </p:grpSpPr>
        <p:sp>
          <p:nvSpPr>
            <p:cNvPr id="22550" name="AutoShape 3"/>
            <p:cNvSpPr>
              <a:spLocks/>
            </p:cNvSpPr>
            <p:nvPr/>
          </p:nvSpPr>
          <p:spPr bwMode="auto">
            <a:xfrm>
              <a:off x="0" y="0"/>
              <a:ext cx="5616" cy="4151"/>
            </a:xfrm>
            <a:prstGeom prst="rtTriangl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5638800" y="5275263"/>
            <a:ext cx="3389313" cy="685800"/>
            <a:chOff x="0" y="0"/>
            <a:chExt cx="2135" cy="432"/>
          </a:xfrm>
        </p:grpSpPr>
        <p:sp>
          <p:nvSpPr>
            <p:cNvPr id="22549" name="Rectangle 5"/>
            <p:cNvSpPr>
              <a:spLocks/>
            </p:cNvSpPr>
            <p:nvPr/>
          </p:nvSpPr>
          <p:spPr bwMode="auto">
            <a:xfrm>
              <a:off x="0" y="0"/>
              <a:ext cx="2135" cy="432"/>
            </a:xfrm>
            <a:prstGeom prst="rect">
              <a:avLst/>
            </a:prstGeom>
            <a:solidFill>
              <a:srgbClr val="CCFFFF">
                <a:alpha val="48627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15875" y="1066800"/>
            <a:ext cx="9128125" cy="1320800"/>
            <a:chOff x="0" y="0"/>
            <a:chExt cx="5750" cy="832"/>
          </a:xfrm>
        </p:grpSpPr>
        <p:sp>
          <p:nvSpPr>
            <p:cNvPr id="22548" name="Rectangle 7"/>
            <p:cNvSpPr>
              <a:spLocks/>
            </p:cNvSpPr>
            <p:nvPr/>
          </p:nvSpPr>
          <p:spPr bwMode="auto">
            <a:xfrm>
              <a:off x="0" y="0"/>
              <a:ext cx="5750" cy="832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2533" name="Group 8"/>
          <p:cNvGrpSpPr>
            <a:grpSpLocks/>
          </p:cNvGrpSpPr>
          <p:nvPr/>
        </p:nvGrpSpPr>
        <p:grpSpPr bwMode="auto">
          <a:xfrm>
            <a:off x="5718175" y="6350"/>
            <a:ext cx="3298825" cy="6854825"/>
            <a:chOff x="0" y="0"/>
            <a:chExt cx="2077" cy="4318"/>
          </a:xfrm>
        </p:grpSpPr>
        <p:grpSp>
          <p:nvGrpSpPr>
            <p:cNvPr id="22546" name="Group 9"/>
            <p:cNvGrpSpPr>
              <a:grpSpLocks/>
            </p:cNvGrpSpPr>
            <p:nvPr/>
          </p:nvGrpSpPr>
          <p:grpSpPr bwMode="auto">
            <a:xfrm>
              <a:off x="0" y="0"/>
              <a:ext cx="2077" cy="4318"/>
              <a:chOff x="0" y="0"/>
              <a:chExt cx="2077" cy="4318"/>
            </a:xfrm>
          </p:grpSpPr>
          <p:sp>
            <p:nvSpPr>
              <p:cNvPr id="22547" name="AutoShape 10"/>
              <p:cNvSpPr>
                <a:spLocks/>
              </p:cNvSpPr>
              <p:nvPr/>
            </p:nvSpPr>
            <p:spPr bwMode="auto">
              <a:xfrm>
                <a:off x="0" y="0"/>
                <a:ext cx="2077" cy="4318"/>
              </a:xfrm>
              <a:custGeom>
                <a:avLst/>
                <a:gdLst>
                  <a:gd name="T0" fmla="*/ 2077 w 21139"/>
                  <a:gd name="T1" fmla="*/ 4318 h 21600"/>
                  <a:gd name="T2" fmla="*/ 2 w 21139"/>
                  <a:gd name="T3" fmla="*/ 2074 h 21600"/>
                  <a:gd name="T4" fmla="*/ 2058 w 2113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39"/>
                  <a:gd name="T10" fmla="*/ 0 h 21600"/>
                  <a:gd name="T11" fmla="*/ 21139 w 2113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39" h="21600">
                    <a:moveTo>
                      <a:pt x="21139" y="21600"/>
                    </a:moveTo>
                    <a:cubicBezTo>
                      <a:pt x="8996" y="21365"/>
                      <a:pt x="-461" y="16338"/>
                      <a:pt x="17" y="10373"/>
                    </a:cubicBezTo>
                    <a:cubicBezTo>
                      <a:pt x="466" y="4773"/>
                      <a:pt x="9551" y="270"/>
                      <a:pt x="20945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grpSp>
        <p:nvGrpSpPr>
          <p:cNvPr id="22534" name="Group 11"/>
          <p:cNvGrpSpPr>
            <a:grpSpLocks/>
          </p:cNvGrpSpPr>
          <p:nvPr/>
        </p:nvGrpSpPr>
        <p:grpSpPr bwMode="auto">
          <a:xfrm>
            <a:off x="6935788" y="-6350"/>
            <a:ext cx="2178050" cy="1535113"/>
            <a:chOff x="0" y="0"/>
            <a:chExt cx="1372" cy="967"/>
          </a:xfrm>
        </p:grpSpPr>
        <p:grpSp>
          <p:nvGrpSpPr>
            <p:cNvPr id="22544" name="Group 12"/>
            <p:cNvGrpSpPr>
              <a:grpSpLocks/>
            </p:cNvGrpSpPr>
            <p:nvPr/>
          </p:nvGrpSpPr>
          <p:grpSpPr bwMode="auto">
            <a:xfrm>
              <a:off x="0" y="0"/>
              <a:ext cx="1372" cy="967"/>
              <a:chOff x="0" y="0"/>
              <a:chExt cx="1372" cy="967"/>
            </a:xfrm>
          </p:grpSpPr>
          <p:sp>
            <p:nvSpPr>
              <p:cNvPr id="22545" name="AutoShape 13"/>
              <p:cNvSpPr>
                <a:spLocks/>
              </p:cNvSpPr>
              <p:nvPr/>
            </p:nvSpPr>
            <p:spPr bwMode="auto">
              <a:xfrm>
                <a:off x="0" y="0"/>
                <a:ext cx="1372" cy="967"/>
              </a:xfrm>
              <a:custGeom>
                <a:avLst/>
                <a:gdLst>
                  <a:gd name="T0" fmla="*/ 1372 w 21600"/>
                  <a:gd name="T1" fmla="*/ 967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21600" y="21600"/>
                    </a:moveTo>
                    <a:cubicBezTo>
                      <a:pt x="11957" y="21415"/>
                      <a:pt x="3382" y="1284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sp>
        <p:nvSpPr>
          <p:cNvPr id="22535" name="Line 14"/>
          <p:cNvSpPr>
            <a:spLocks noChangeShapeType="1"/>
          </p:cNvSpPr>
          <p:nvPr/>
        </p:nvSpPr>
        <p:spPr bwMode="auto">
          <a:xfrm rot="10800000">
            <a:off x="6672263" y="146050"/>
            <a:ext cx="2384425" cy="2703513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36" name="Line 15"/>
          <p:cNvSpPr>
            <a:spLocks noChangeShapeType="1"/>
          </p:cNvSpPr>
          <p:nvPr/>
        </p:nvSpPr>
        <p:spPr bwMode="auto">
          <a:xfrm>
            <a:off x="7243763" y="-7938"/>
            <a:ext cx="1587" cy="6807201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37" name="Line 16"/>
          <p:cNvSpPr>
            <a:spLocks noChangeShapeType="1"/>
          </p:cNvSpPr>
          <p:nvPr/>
        </p:nvSpPr>
        <p:spPr bwMode="auto">
          <a:xfrm>
            <a:off x="4763" y="596900"/>
            <a:ext cx="9139237" cy="1588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38" name="Rectangle 17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1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7175" y="1143000"/>
            <a:ext cx="8886825" cy="5715000"/>
          </a:xfrm>
        </p:spPr>
        <p:txBody>
          <a:bodyPr lIns="38100" tIns="38100" rIns="-6350" bIns="38100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latin typeface="Comic Sans MS" pitchFamily="66" charset="0"/>
            </a:endParaRPr>
          </a:p>
          <a:p>
            <a:pPr marL="358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2540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67713" cy="838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sz="2800" smtClean="0">
                <a:latin typeface="Comic Sans MS" pitchFamily="66" charset="0"/>
              </a:rPr>
              <a:t>Novara e il Risorgimento</a:t>
            </a:r>
          </a:p>
        </p:txBody>
      </p:sp>
      <p:sp>
        <p:nvSpPr>
          <p:cNvPr id="22541" name="Rettangolo 21"/>
          <p:cNvSpPr>
            <a:spLocks noChangeArrowheads="1"/>
          </p:cNvSpPr>
          <p:nvPr/>
        </p:nvSpPr>
        <p:spPr bwMode="auto">
          <a:xfrm>
            <a:off x="323850" y="1125538"/>
            <a:ext cx="8640763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" pitchFamily="34" charset="0"/>
              </a:rPr>
              <a:t>Nel periodo  risorgimentale, il territorio</a:t>
            </a:r>
          </a:p>
          <a:p>
            <a:r>
              <a:rPr lang="it-IT" sz="2000">
                <a:latin typeface="Calibri" pitchFamily="34" charset="0"/>
              </a:rPr>
              <a:t>di Novara visse  le  alterne  vicende che </a:t>
            </a:r>
          </a:p>
          <a:p>
            <a:r>
              <a:rPr lang="it-IT" sz="2000">
                <a:latin typeface="Calibri" pitchFamily="34" charset="0"/>
              </a:rPr>
              <a:t>coinvolsero il Regno di Sardegna. Si tro-</a:t>
            </a:r>
          </a:p>
          <a:p>
            <a:r>
              <a:rPr lang="it-IT" sz="2000">
                <a:latin typeface="Calibri" pitchFamily="34" charset="0"/>
              </a:rPr>
              <a:t>vò, ad esempio, a subire le devastazioni</a:t>
            </a:r>
          </a:p>
          <a:p>
            <a:r>
              <a:rPr lang="it-IT" sz="2000">
                <a:latin typeface="Calibri" pitchFamily="34" charset="0"/>
              </a:rPr>
              <a:t>della battaglia  della Bicocca il 23 marzo </a:t>
            </a:r>
          </a:p>
          <a:p>
            <a:r>
              <a:rPr lang="it-IT" sz="2000">
                <a:latin typeface="Calibri" pitchFamily="34" charset="0"/>
              </a:rPr>
              <a:t>1849,  nella quale le truppe dell'esercito</a:t>
            </a:r>
          </a:p>
          <a:p>
            <a:r>
              <a:rPr lang="it-IT" sz="2000">
                <a:latin typeface="Calibri" pitchFamily="34" charset="0"/>
              </a:rPr>
              <a:t>piemontese vennero sconfitte da quelle</a:t>
            </a:r>
          </a:p>
          <a:p>
            <a:r>
              <a:rPr lang="it-IT" sz="2000">
                <a:latin typeface="Calibri" pitchFamily="34" charset="0"/>
              </a:rPr>
              <a:t>austriache del maresciallo Radetzky. </a:t>
            </a:r>
          </a:p>
          <a:p>
            <a:r>
              <a:rPr lang="it-IT" sz="2000">
                <a:latin typeface="Calibri" pitchFamily="34" charset="0"/>
              </a:rPr>
              <a:t>Lo  stesso  giorno  Carlo  Alberto  scelse</a:t>
            </a:r>
          </a:p>
          <a:p>
            <a:r>
              <a:rPr lang="it-IT" sz="2000">
                <a:latin typeface="Calibri" pitchFamily="34" charset="0"/>
              </a:rPr>
              <a:t>una cascina di Vignale per abdicare in fa-		</a:t>
            </a:r>
            <a:r>
              <a:rPr lang="it-IT" sz="1600" b="1">
                <a:latin typeface="Calibri" pitchFamily="34" charset="0"/>
              </a:rPr>
              <a:t>La battaglia di Novara</a:t>
            </a:r>
            <a:endParaRPr lang="it-IT" sz="2000" b="1">
              <a:latin typeface="Calibri" pitchFamily="34" charset="0"/>
            </a:endParaRPr>
          </a:p>
          <a:p>
            <a:r>
              <a:rPr lang="it-IT" sz="2000">
                <a:latin typeface="Calibri" pitchFamily="34" charset="0"/>
              </a:rPr>
              <a:t>vore del figlio Vittorio Emanuele II.</a:t>
            </a:r>
          </a:p>
          <a:p>
            <a:r>
              <a:rPr lang="it-IT" sz="2000">
                <a:latin typeface="Calibri" pitchFamily="34" charset="0"/>
              </a:rPr>
              <a:t>				I novaresi, per la verità subirono l'evento più</a:t>
            </a:r>
          </a:p>
          <a:p>
            <a:r>
              <a:rPr lang="it-IT" sz="2000">
                <a:latin typeface="Calibri" pitchFamily="34" charset="0"/>
              </a:rPr>
              <a:t>				che viverlo da protagonisti e le  conseguenze 				del saccheggio  successivo alla  sconfitta  dei 				piemontesi restano tristemente ancora  oggi 				nella memoria della città. </a:t>
            </a:r>
          </a:p>
          <a:p>
            <a:endParaRPr lang="it-IT" sz="2000">
              <a:latin typeface="Calibri" pitchFamily="34" charset="0"/>
            </a:endParaRPr>
          </a:p>
          <a:p>
            <a:r>
              <a:rPr lang="it-IT" sz="1600" b="1">
                <a:latin typeface="Calibri" pitchFamily="34" charset="0"/>
              </a:rPr>
              <a:t>               L’ossario della Bicocca</a:t>
            </a:r>
          </a:p>
        </p:txBody>
      </p:sp>
      <p:pic>
        <p:nvPicPr>
          <p:cNvPr id="22542" name="Picture 2" descr="C:\Users\Bellosta\Desktop\Battaglia_di_Novara_Marzo-184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81075"/>
            <a:ext cx="45005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3" descr="C:\Users\Bellosta\Desktop\Novara_Piramid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581525"/>
            <a:ext cx="30956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2</a:t>
            </a:r>
          </a:p>
        </p:txBody>
      </p:sp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765175"/>
            <a:ext cx="8915400" cy="6089650"/>
            <a:chOff x="0" y="0"/>
            <a:chExt cx="5616" cy="4151"/>
          </a:xfrm>
        </p:grpSpPr>
        <p:sp>
          <p:nvSpPr>
            <p:cNvPr id="23574" name="AutoShape 3"/>
            <p:cNvSpPr>
              <a:spLocks/>
            </p:cNvSpPr>
            <p:nvPr/>
          </p:nvSpPr>
          <p:spPr bwMode="auto">
            <a:xfrm>
              <a:off x="0" y="0"/>
              <a:ext cx="5616" cy="4151"/>
            </a:xfrm>
            <a:prstGeom prst="rtTriangl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5638800" y="5275263"/>
            <a:ext cx="3389313" cy="685800"/>
            <a:chOff x="0" y="0"/>
            <a:chExt cx="2135" cy="432"/>
          </a:xfrm>
        </p:grpSpPr>
        <p:sp>
          <p:nvSpPr>
            <p:cNvPr id="23573" name="Rectangle 5"/>
            <p:cNvSpPr>
              <a:spLocks/>
            </p:cNvSpPr>
            <p:nvPr/>
          </p:nvSpPr>
          <p:spPr bwMode="auto">
            <a:xfrm>
              <a:off x="0" y="0"/>
              <a:ext cx="2135" cy="432"/>
            </a:xfrm>
            <a:prstGeom prst="rect">
              <a:avLst/>
            </a:prstGeom>
            <a:solidFill>
              <a:srgbClr val="CCFFFF">
                <a:alpha val="48627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3556" name="Group 6"/>
          <p:cNvGrpSpPr>
            <a:grpSpLocks/>
          </p:cNvGrpSpPr>
          <p:nvPr/>
        </p:nvGrpSpPr>
        <p:grpSpPr bwMode="auto">
          <a:xfrm>
            <a:off x="15875" y="1989138"/>
            <a:ext cx="9128125" cy="4233862"/>
            <a:chOff x="0" y="0"/>
            <a:chExt cx="5750" cy="832"/>
          </a:xfrm>
        </p:grpSpPr>
        <p:sp>
          <p:nvSpPr>
            <p:cNvPr id="23572" name="Rectangle 7"/>
            <p:cNvSpPr>
              <a:spLocks/>
            </p:cNvSpPr>
            <p:nvPr/>
          </p:nvSpPr>
          <p:spPr bwMode="auto">
            <a:xfrm>
              <a:off x="0" y="0"/>
              <a:ext cx="5750" cy="832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>
            <a:off x="5718175" y="6350"/>
            <a:ext cx="3298825" cy="6854825"/>
            <a:chOff x="0" y="0"/>
            <a:chExt cx="2077" cy="4318"/>
          </a:xfrm>
        </p:grpSpPr>
        <p:grpSp>
          <p:nvGrpSpPr>
            <p:cNvPr id="23570" name="Group 9"/>
            <p:cNvGrpSpPr>
              <a:grpSpLocks/>
            </p:cNvGrpSpPr>
            <p:nvPr/>
          </p:nvGrpSpPr>
          <p:grpSpPr bwMode="auto">
            <a:xfrm>
              <a:off x="0" y="0"/>
              <a:ext cx="2077" cy="4318"/>
              <a:chOff x="0" y="0"/>
              <a:chExt cx="2077" cy="4318"/>
            </a:xfrm>
          </p:grpSpPr>
          <p:sp>
            <p:nvSpPr>
              <p:cNvPr id="23571" name="AutoShape 10"/>
              <p:cNvSpPr>
                <a:spLocks/>
              </p:cNvSpPr>
              <p:nvPr/>
            </p:nvSpPr>
            <p:spPr bwMode="auto">
              <a:xfrm>
                <a:off x="0" y="0"/>
                <a:ext cx="2077" cy="4318"/>
              </a:xfrm>
              <a:custGeom>
                <a:avLst/>
                <a:gdLst>
                  <a:gd name="T0" fmla="*/ 2077 w 21139"/>
                  <a:gd name="T1" fmla="*/ 4318 h 21600"/>
                  <a:gd name="T2" fmla="*/ 2 w 21139"/>
                  <a:gd name="T3" fmla="*/ 2074 h 21600"/>
                  <a:gd name="T4" fmla="*/ 2058 w 2113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39"/>
                  <a:gd name="T10" fmla="*/ 0 h 21600"/>
                  <a:gd name="T11" fmla="*/ 21139 w 2113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39" h="21600">
                    <a:moveTo>
                      <a:pt x="21139" y="21600"/>
                    </a:moveTo>
                    <a:cubicBezTo>
                      <a:pt x="8996" y="21365"/>
                      <a:pt x="-461" y="16338"/>
                      <a:pt x="17" y="10373"/>
                    </a:cubicBezTo>
                    <a:cubicBezTo>
                      <a:pt x="466" y="4773"/>
                      <a:pt x="9551" y="270"/>
                      <a:pt x="20945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6935788" y="-6350"/>
            <a:ext cx="2178050" cy="1535113"/>
            <a:chOff x="0" y="0"/>
            <a:chExt cx="1372" cy="967"/>
          </a:xfrm>
        </p:grpSpPr>
        <p:grpSp>
          <p:nvGrpSpPr>
            <p:cNvPr id="23568" name="Group 12"/>
            <p:cNvGrpSpPr>
              <a:grpSpLocks/>
            </p:cNvGrpSpPr>
            <p:nvPr/>
          </p:nvGrpSpPr>
          <p:grpSpPr bwMode="auto">
            <a:xfrm>
              <a:off x="0" y="0"/>
              <a:ext cx="1372" cy="967"/>
              <a:chOff x="0" y="0"/>
              <a:chExt cx="1372" cy="967"/>
            </a:xfrm>
          </p:grpSpPr>
          <p:sp>
            <p:nvSpPr>
              <p:cNvPr id="23569" name="AutoShape 13"/>
              <p:cNvSpPr>
                <a:spLocks/>
              </p:cNvSpPr>
              <p:nvPr/>
            </p:nvSpPr>
            <p:spPr bwMode="auto">
              <a:xfrm>
                <a:off x="0" y="0"/>
                <a:ext cx="1372" cy="967"/>
              </a:xfrm>
              <a:custGeom>
                <a:avLst/>
                <a:gdLst>
                  <a:gd name="T0" fmla="*/ 1372 w 21600"/>
                  <a:gd name="T1" fmla="*/ 967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21600" y="21600"/>
                    </a:moveTo>
                    <a:cubicBezTo>
                      <a:pt x="11957" y="21415"/>
                      <a:pt x="3382" y="1284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sp>
        <p:nvSpPr>
          <p:cNvPr id="23559" name="Line 14"/>
          <p:cNvSpPr>
            <a:spLocks noChangeShapeType="1"/>
          </p:cNvSpPr>
          <p:nvPr/>
        </p:nvSpPr>
        <p:spPr bwMode="auto">
          <a:xfrm rot="10800000">
            <a:off x="6672263" y="146050"/>
            <a:ext cx="2384425" cy="2703513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0" name="Line 15"/>
          <p:cNvSpPr>
            <a:spLocks noChangeShapeType="1"/>
          </p:cNvSpPr>
          <p:nvPr/>
        </p:nvSpPr>
        <p:spPr bwMode="auto">
          <a:xfrm>
            <a:off x="7243763" y="-7938"/>
            <a:ext cx="1587" cy="6807201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1" name="Line 16"/>
          <p:cNvSpPr>
            <a:spLocks noChangeShapeType="1"/>
          </p:cNvSpPr>
          <p:nvPr/>
        </p:nvSpPr>
        <p:spPr bwMode="auto">
          <a:xfrm>
            <a:off x="4763" y="596900"/>
            <a:ext cx="9139237" cy="1588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2" name="Rectangle 17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1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7175" y="1143000"/>
            <a:ext cx="8886825" cy="5715000"/>
          </a:xfrm>
        </p:spPr>
        <p:txBody>
          <a:bodyPr lIns="38100" tIns="38100" rIns="-6350" bIns="38100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latin typeface="Comic Sans MS" pitchFamily="66" charset="0"/>
            </a:endParaRPr>
          </a:p>
          <a:p>
            <a:pPr marL="358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3564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67713" cy="6762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sz="2800" smtClean="0">
                <a:latin typeface="Comic Sans MS" pitchFamily="66" charset="0"/>
              </a:rPr>
              <a:t>Novara e il Risorgimento</a:t>
            </a:r>
          </a:p>
        </p:txBody>
      </p:sp>
      <p:sp>
        <p:nvSpPr>
          <p:cNvPr id="23565" name="Rettangolo 21"/>
          <p:cNvSpPr>
            <a:spLocks noChangeArrowheads="1"/>
          </p:cNvSpPr>
          <p:nvPr/>
        </p:nvSpPr>
        <p:spPr bwMode="auto">
          <a:xfrm>
            <a:off x="539750" y="1125538"/>
            <a:ext cx="842486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" pitchFamily="34" charset="0"/>
              </a:rPr>
              <a:t>Una diversa portata “ideale” e un ben diverso slancio </a:t>
            </a:r>
          </a:p>
          <a:p>
            <a:r>
              <a:rPr lang="it-IT" sz="2000">
                <a:latin typeface="Calibri" pitchFamily="34" charset="0"/>
              </a:rPr>
              <a:t>patriottico  contrassegnarono  la  partecipazione  dei</a:t>
            </a:r>
          </a:p>
          <a:p>
            <a:r>
              <a:rPr lang="it-IT" sz="2000">
                <a:latin typeface="Calibri" pitchFamily="34" charset="0"/>
              </a:rPr>
              <a:t>novaresi alle successive  vicende risorgimentali  ed in</a:t>
            </a:r>
          </a:p>
          <a:p>
            <a:r>
              <a:rPr lang="it-IT" sz="2000">
                <a:latin typeface="Calibri" pitchFamily="34" charset="0"/>
              </a:rPr>
              <a:t>primo luogo all’impresa garibaldina. Sette furono i no-</a:t>
            </a:r>
          </a:p>
          <a:p>
            <a:r>
              <a:rPr lang="it-IT" sz="2000">
                <a:latin typeface="Calibri" pitchFamily="34" charset="0"/>
              </a:rPr>
              <a:t>varesi  che seguirono  il generale nizzardo nella spedi-</a:t>
            </a:r>
          </a:p>
          <a:p>
            <a:r>
              <a:rPr lang="it-IT" sz="2000">
                <a:latin typeface="Calibri" pitchFamily="34" charset="0"/>
              </a:rPr>
              <a:t>zione dei Mille, sette patrioti di cui oggi si è quasi per-</a:t>
            </a:r>
          </a:p>
          <a:p>
            <a:r>
              <a:rPr lang="it-IT" sz="2000">
                <a:latin typeface="Calibri" pitchFamily="34" charset="0"/>
              </a:rPr>
              <a:t>sa la memoria.</a:t>
            </a:r>
            <a:br>
              <a:rPr lang="it-IT" sz="2000">
                <a:latin typeface="Calibri" pitchFamily="34" charset="0"/>
              </a:rPr>
            </a:br>
            <a:r>
              <a:rPr lang="it-IT" sz="2000">
                <a:latin typeface="Calibri" pitchFamily="34" charset="0"/>
              </a:rPr>
              <a:t>			   </a:t>
            </a:r>
          </a:p>
          <a:p>
            <a:r>
              <a:rPr lang="it-IT" sz="2000">
                <a:latin typeface="Calibri" pitchFamily="34" charset="0"/>
              </a:rPr>
              <a:t>			   Uno dei sette, </a:t>
            </a:r>
            <a:r>
              <a:rPr lang="it-IT" sz="2000" b="1">
                <a:latin typeface="Calibri" pitchFamily="34" charset="0"/>
              </a:rPr>
              <a:t>Costantino</a:t>
            </a:r>
          </a:p>
          <a:p>
            <a:r>
              <a:rPr lang="it-IT" sz="2000">
                <a:latin typeface="Calibri" pitchFamily="34" charset="0"/>
              </a:rPr>
              <a:t>			   </a:t>
            </a:r>
            <a:r>
              <a:rPr lang="it-IT" sz="2000" b="1">
                <a:latin typeface="Calibri" pitchFamily="34" charset="0"/>
              </a:rPr>
              <a:t>Pagani</a:t>
            </a:r>
            <a:r>
              <a:rPr lang="it-IT" sz="2000">
                <a:latin typeface="Calibri" pitchFamily="34" charset="0"/>
              </a:rPr>
              <a:t> da  Borgomanero,</a:t>
            </a:r>
          </a:p>
          <a:p>
            <a:r>
              <a:rPr lang="it-IT" sz="2000">
                <a:latin typeface="Calibri" pitchFamily="34" charset="0"/>
              </a:rPr>
              <a:t>			   morì nel corso della  bat-</a:t>
            </a:r>
          </a:p>
          <a:p>
            <a:r>
              <a:rPr lang="it-IT" sz="2000">
                <a:latin typeface="Calibri" pitchFamily="34" charset="0"/>
              </a:rPr>
              <a:t>			   taglia di Calatafimi,  il 15 </a:t>
            </a:r>
          </a:p>
          <a:p>
            <a:r>
              <a:rPr lang="it-IT" sz="2000">
                <a:latin typeface="Calibri" pitchFamily="34" charset="0"/>
              </a:rPr>
              <a:t>			   maggio 1860. </a:t>
            </a:r>
          </a:p>
          <a:p>
            <a:r>
              <a:rPr lang="it-IT" sz="2000">
                <a:latin typeface="Calibri" pitchFamily="34" charset="0"/>
              </a:rPr>
              <a:t>			   Aveva ventitré anni.</a:t>
            </a:r>
          </a:p>
          <a:p>
            <a:endParaRPr lang="it-IT" sz="2000">
              <a:latin typeface="Calibri" pitchFamily="34" charset="0"/>
            </a:endParaRPr>
          </a:p>
          <a:p>
            <a:r>
              <a:rPr lang="it-IT" sz="2000">
                <a:latin typeface="Calibri" pitchFamily="34" charset="0"/>
              </a:rPr>
              <a:t>					                             </a:t>
            </a:r>
            <a:r>
              <a:rPr lang="it-IT" sz="1600" b="1">
                <a:latin typeface="Calibri" pitchFamily="34" charset="0"/>
              </a:rPr>
              <a:t>Costantino Pagani</a:t>
            </a:r>
            <a:br>
              <a:rPr lang="it-IT" sz="1600" b="1">
                <a:latin typeface="Calibri" pitchFamily="34" charset="0"/>
              </a:rPr>
            </a:br>
            <a:r>
              <a:rPr lang="it-IT" sz="1600" b="1">
                <a:latin typeface="Calibri" pitchFamily="34" charset="0"/>
              </a:rPr>
              <a:t>			   Lapide in ricordo dei  borgomaneresi </a:t>
            </a:r>
          </a:p>
          <a:p>
            <a:r>
              <a:rPr lang="it-IT" sz="1600" b="1">
                <a:latin typeface="Calibri" pitchFamily="34" charset="0"/>
              </a:rPr>
              <a:t>			   morti nelle guerre di indipenza (P.zza</a:t>
            </a:r>
          </a:p>
          <a:p>
            <a:r>
              <a:rPr lang="it-IT" sz="1600" b="1">
                <a:latin typeface="Calibri" pitchFamily="34" charset="0"/>
              </a:rPr>
              <a:t>			   Martiri, Borgomanero)		</a:t>
            </a:r>
          </a:p>
          <a:p>
            <a:r>
              <a:rPr lang="it-IT" sz="1600" b="1">
                <a:latin typeface="Calibri" pitchFamily="34" charset="0"/>
              </a:rPr>
              <a:t>			</a:t>
            </a:r>
            <a:r>
              <a:rPr lang="it-IT" sz="2000">
                <a:latin typeface="Calibri" pitchFamily="34" charset="0"/>
              </a:rPr>
              <a:t> </a:t>
            </a:r>
          </a:p>
        </p:txBody>
      </p:sp>
      <p:pic>
        <p:nvPicPr>
          <p:cNvPr id="23566" name="Picture 2" descr="C:\Users\Bellosta\Desktop\lapide_pagani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57563"/>
            <a:ext cx="29527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3" descr="C:\Users\Bellosta\Desktop\345px-Petit,_Pierre_(1832-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268413"/>
            <a:ext cx="28082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2</a:t>
            </a:r>
          </a:p>
        </p:txBody>
      </p:sp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265113"/>
            <a:ext cx="8915400" cy="6589712"/>
            <a:chOff x="0" y="0"/>
            <a:chExt cx="5616" cy="4151"/>
          </a:xfrm>
        </p:grpSpPr>
        <p:sp>
          <p:nvSpPr>
            <p:cNvPr id="24597" name="AutoShape 3"/>
            <p:cNvSpPr>
              <a:spLocks/>
            </p:cNvSpPr>
            <p:nvPr/>
          </p:nvSpPr>
          <p:spPr bwMode="auto">
            <a:xfrm>
              <a:off x="0" y="0"/>
              <a:ext cx="5616" cy="4151"/>
            </a:xfrm>
            <a:prstGeom prst="rtTriangl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5638800" y="5275263"/>
            <a:ext cx="3389313" cy="685800"/>
            <a:chOff x="0" y="0"/>
            <a:chExt cx="2135" cy="432"/>
          </a:xfrm>
        </p:grpSpPr>
        <p:sp>
          <p:nvSpPr>
            <p:cNvPr id="24596" name="Rectangle 5"/>
            <p:cNvSpPr>
              <a:spLocks/>
            </p:cNvSpPr>
            <p:nvPr/>
          </p:nvSpPr>
          <p:spPr bwMode="auto">
            <a:xfrm>
              <a:off x="0" y="0"/>
              <a:ext cx="2135" cy="432"/>
            </a:xfrm>
            <a:prstGeom prst="rect">
              <a:avLst/>
            </a:prstGeom>
            <a:solidFill>
              <a:srgbClr val="CCFFFF">
                <a:alpha val="48627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4580" name="Group 6"/>
          <p:cNvGrpSpPr>
            <a:grpSpLocks/>
          </p:cNvGrpSpPr>
          <p:nvPr/>
        </p:nvGrpSpPr>
        <p:grpSpPr bwMode="auto">
          <a:xfrm>
            <a:off x="15875" y="1066800"/>
            <a:ext cx="9128125" cy="1320800"/>
            <a:chOff x="0" y="0"/>
            <a:chExt cx="5750" cy="832"/>
          </a:xfrm>
        </p:grpSpPr>
        <p:sp>
          <p:nvSpPr>
            <p:cNvPr id="24595" name="Rectangle 7"/>
            <p:cNvSpPr>
              <a:spLocks/>
            </p:cNvSpPr>
            <p:nvPr/>
          </p:nvSpPr>
          <p:spPr bwMode="auto">
            <a:xfrm>
              <a:off x="0" y="0"/>
              <a:ext cx="5750" cy="832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>
            <a:off x="5718175" y="6350"/>
            <a:ext cx="3298825" cy="6854825"/>
            <a:chOff x="0" y="0"/>
            <a:chExt cx="2077" cy="4318"/>
          </a:xfrm>
        </p:grpSpPr>
        <p:grpSp>
          <p:nvGrpSpPr>
            <p:cNvPr id="24593" name="Group 9"/>
            <p:cNvGrpSpPr>
              <a:grpSpLocks/>
            </p:cNvGrpSpPr>
            <p:nvPr/>
          </p:nvGrpSpPr>
          <p:grpSpPr bwMode="auto">
            <a:xfrm>
              <a:off x="0" y="0"/>
              <a:ext cx="2077" cy="4318"/>
              <a:chOff x="0" y="0"/>
              <a:chExt cx="2077" cy="4318"/>
            </a:xfrm>
          </p:grpSpPr>
          <p:sp>
            <p:nvSpPr>
              <p:cNvPr id="24594" name="AutoShape 10"/>
              <p:cNvSpPr>
                <a:spLocks/>
              </p:cNvSpPr>
              <p:nvPr/>
            </p:nvSpPr>
            <p:spPr bwMode="auto">
              <a:xfrm>
                <a:off x="0" y="0"/>
                <a:ext cx="2077" cy="4318"/>
              </a:xfrm>
              <a:custGeom>
                <a:avLst/>
                <a:gdLst>
                  <a:gd name="T0" fmla="*/ 2077 w 21139"/>
                  <a:gd name="T1" fmla="*/ 4318 h 21600"/>
                  <a:gd name="T2" fmla="*/ 2 w 21139"/>
                  <a:gd name="T3" fmla="*/ 2074 h 21600"/>
                  <a:gd name="T4" fmla="*/ 2058 w 2113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39"/>
                  <a:gd name="T10" fmla="*/ 0 h 21600"/>
                  <a:gd name="T11" fmla="*/ 21139 w 2113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39" h="21600">
                    <a:moveTo>
                      <a:pt x="21139" y="21600"/>
                    </a:moveTo>
                    <a:cubicBezTo>
                      <a:pt x="8996" y="21365"/>
                      <a:pt x="-461" y="16338"/>
                      <a:pt x="17" y="10373"/>
                    </a:cubicBezTo>
                    <a:cubicBezTo>
                      <a:pt x="466" y="4773"/>
                      <a:pt x="9551" y="270"/>
                      <a:pt x="20945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6935788" y="-6350"/>
            <a:ext cx="2178050" cy="1535113"/>
            <a:chOff x="0" y="0"/>
            <a:chExt cx="1372" cy="967"/>
          </a:xfrm>
        </p:grpSpPr>
        <p:grpSp>
          <p:nvGrpSpPr>
            <p:cNvPr id="24591" name="Group 12"/>
            <p:cNvGrpSpPr>
              <a:grpSpLocks/>
            </p:cNvGrpSpPr>
            <p:nvPr/>
          </p:nvGrpSpPr>
          <p:grpSpPr bwMode="auto">
            <a:xfrm>
              <a:off x="0" y="0"/>
              <a:ext cx="1372" cy="967"/>
              <a:chOff x="0" y="0"/>
              <a:chExt cx="1372" cy="967"/>
            </a:xfrm>
          </p:grpSpPr>
          <p:sp>
            <p:nvSpPr>
              <p:cNvPr id="24592" name="AutoShape 13"/>
              <p:cNvSpPr>
                <a:spLocks/>
              </p:cNvSpPr>
              <p:nvPr/>
            </p:nvSpPr>
            <p:spPr bwMode="auto">
              <a:xfrm>
                <a:off x="0" y="0"/>
                <a:ext cx="1372" cy="967"/>
              </a:xfrm>
              <a:custGeom>
                <a:avLst/>
                <a:gdLst>
                  <a:gd name="T0" fmla="*/ 1372 w 21600"/>
                  <a:gd name="T1" fmla="*/ 967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21600" y="21600"/>
                    </a:moveTo>
                    <a:cubicBezTo>
                      <a:pt x="11957" y="21415"/>
                      <a:pt x="3382" y="1284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sp>
        <p:nvSpPr>
          <p:cNvPr id="24583" name="Line 14"/>
          <p:cNvSpPr>
            <a:spLocks noChangeShapeType="1"/>
          </p:cNvSpPr>
          <p:nvPr/>
        </p:nvSpPr>
        <p:spPr bwMode="auto">
          <a:xfrm rot="10800000">
            <a:off x="6672263" y="146050"/>
            <a:ext cx="2384425" cy="2703513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84" name="Line 15"/>
          <p:cNvSpPr>
            <a:spLocks noChangeShapeType="1"/>
          </p:cNvSpPr>
          <p:nvPr/>
        </p:nvSpPr>
        <p:spPr bwMode="auto">
          <a:xfrm>
            <a:off x="7243763" y="-7938"/>
            <a:ext cx="1587" cy="6807201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>
            <a:off x="4763" y="596900"/>
            <a:ext cx="9139237" cy="1588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86" name="Rectangle 17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1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7175" y="1143000"/>
            <a:ext cx="8886825" cy="5715000"/>
          </a:xfrm>
        </p:spPr>
        <p:txBody>
          <a:bodyPr lIns="38100" tIns="38100" rIns="-6350" bIns="38100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latin typeface="Comic Sans MS" pitchFamily="66" charset="0"/>
            </a:endParaRPr>
          </a:p>
          <a:p>
            <a:pPr marL="358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4588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67713" cy="838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sz="2800" smtClean="0">
                <a:latin typeface="Comic Sans MS" pitchFamily="66" charset="0"/>
              </a:rPr>
              <a:t>Nizza e il Risorgimento</a:t>
            </a:r>
          </a:p>
        </p:txBody>
      </p:sp>
      <p:sp>
        <p:nvSpPr>
          <p:cNvPr id="24589" name="Rettangolo 23"/>
          <p:cNvSpPr>
            <a:spLocks noChangeArrowheads="1"/>
          </p:cNvSpPr>
          <p:nvPr/>
        </p:nvSpPr>
        <p:spPr bwMode="auto">
          <a:xfrm>
            <a:off x="323850" y="1341438"/>
            <a:ext cx="86407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		                         </a:t>
            </a:r>
            <a:r>
              <a:rPr lang="it-IT" sz="2200">
                <a:latin typeface="Calibri" pitchFamily="34" charset="0"/>
              </a:rPr>
              <a:t>La Rivoluzione francese  coinvolse  dapprima   	  		      limitatamente,  poi in modo  sempre più  mar-  			      cato il territorio di Nizza che espresse tenden-		 	      zialmente posizioni controrivoluzionarie.</a:t>
            </a:r>
          </a:p>
          <a:p>
            <a:r>
              <a:rPr lang="it-IT" sz="2200">
                <a:latin typeface="Calibri" pitchFamily="34" charset="0"/>
              </a:rPr>
              <a:t>		           	      La  Convenzione  ordinò  l'integrazione  della 		 	                     contea nel territorio francese e  la  creazione 		 	      del dipartimento delle Alpi Marittime, ma sen-			       timenti antifrancesi si  manifestarono con  la 		     	       la diffusione del movimento popolare del </a:t>
            </a:r>
            <a:r>
              <a:rPr lang="it-IT" sz="2200" b="1" i="1">
                <a:latin typeface="Calibri" pitchFamily="34" charset="0"/>
              </a:rPr>
              <a:t>bar-			       berismo</a:t>
            </a:r>
            <a:r>
              <a:rPr lang="it-IT" sz="2200">
                <a:latin typeface="Calibri" pitchFamily="34" charset="0"/>
              </a:rPr>
              <a:t>, promosso dai sostenitori dei Savoia.</a:t>
            </a:r>
          </a:p>
          <a:p>
            <a:r>
              <a:rPr lang="it-IT" sz="2200">
                <a:latin typeface="Calibri" pitchFamily="34" charset="0"/>
              </a:rPr>
              <a:t>	</a:t>
            </a:r>
            <a:r>
              <a:rPr lang="it-IT" b="1">
                <a:latin typeface="Calibri" pitchFamily="34" charset="0"/>
              </a:rPr>
              <a:t>Les barbets</a:t>
            </a:r>
            <a:r>
              <a:rPr lang="it-IT" sz="2200">
                <a:latin typeface="Calibri" pitchFamily="34" charset="0"/>
              </a:rPr>
              <a:t>	       Con la fine del periodo napoleonico (1814), la 			       contea tornò sotto il controllo del re di Sarde-			       degna  Vittorio Emanuele I e  nel 1859 fu tra-			       sformata in Provincia di Nizza.</a:t>
            </a:r>
            <a:endParaRPr lang="it-IT" sz="2200" b="1"/>
          </a:p>
          <a:p>
            <a:endParaRPr lang="it-IT" sz="2200">
              <a:latin typeface="Calibri" pitchFamily="34" charset="0"/>
            </a:endParaRPr>
          </a:p>
        </p:txBody>
      </p:sp>
      <p:pic>
        <p:nvPicPr>
          <p:cNvPr id="24590" name="Picture 2" descr="C:\Users\Bellosta\Desktop\Barbets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30956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2</a:t>
            </a:r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265113"/>
            <a:ext cx="8915400" cy="6589712"/>
            <a:chOff x="0" y="0"/>
            <a:chExt cx="5616" cy="4151"/>
          </a:xfrm>
        </p:grpSpPr>
        <p:sp>
          <p:nvSpPr>
            <p:cNvPr id="25622" name="AutoShape 3"/>
            <p:cNvSpPr>
              <a:spLocks/>
            </p:cNvSpPr>
            <p:nvPr/>
          </p:nvSpPr>
          <p:spPr bwMode="auto">
            <a:xfrm>
              <a:off x="0" y="0"/>
              <a:ext cx="5616" cy="4151"/>
            </a:xfrm>
            <a:prstGeom prst="rtTriangl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5638800" y="5275263"/>
            <a:ext cx="3389313" cy="685800"/>
            <a:chOff x="0" y="0"/>
            <a:chExt cx="2135" cy="432"/>
          </a:xfrm>
        </p:grpSpPr>
        <p:sp>
          <p:nvSpPr>
            <p:cNvPr id="25621" name="Rectangle 5"/>
            <p:cNvSpPr>
              <a:spLocks/>
            </p:cNvSpPr>
            <p:nvPr/>
          </p:nvSpPr>
          <p:spPr bwMode="auto">
            <a:xfrm>
              <a:off x="0" y="0"/>
              <a:ext cx="2135" cy="432"/>
            </a:xfrm>
            <a:prstGeom prst="rect">
              <a:avLst/>
            </a:prstGeom>
            <a:solidFill>
              <a:srgbClr val="CCFFFF">
                <a:alpha val="48627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5604" name="Group 6"/>
          <p:cNvGrpSpPr>
            <a:grpSpLocks/>
          </p:cNvGrpSpPr>
          <p:nvPr/>
        </p:nvGrpSpPr>
        <p:grpSpPr bwMode="auto">
          <a:xfrm>
            <a:off x="15875" y="1066800"/>
            <a:ext cx="9128125" cy="1320800"/>
            <a:chOff x="0" y="0"/>
            <a:chExt cx="5750" cy="832"/>
          </a:xfrm>
        </p:grpSpPr>
        <p:sp>
          <p:nvSpPr>
            <p:cNvPr id="25620" name="Rectangle 7"/>
            <p:cNvSpPr>
              <a:spLocks/>
            </p:cNvSpPr>
            <p:nvPr/>
          </p:nvSpPr>
          <p:spPr bwMode="auto">
            <a:xfrm>
              <a:off x="0" y="0"/>
              <a:ext cx="5750" cy="832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5718175" y="6350"/>
            <a:ext cx="3298825" cy="6854825"/>
            <a:chOff x="0" y="0"/>
            <a:chExt cx="2077" cy="4318"/>
          </a:xfrm>
        </p:grpSpPr>
        <p:grpSp>
          <p:nvGrpSpPr>
            <p:cNvPr id="25618" name="Group 9"/>
            <p:cNvGrpSpPr>
              <a:grpSpLocks/>
            </p:cNvGrpSpPr>
            <p:nvPr/>
          </p:nvGrpSpPr>
          <p:grpSpPr bwMode="auto">
            <a:xfrm>
              <a:off x="0" y="0"/>
              <a:ext cx="2077" cy="4318"/>
              <a:chOff x="0" y="0"/>
              <a:chExt cx="2077" cy="4318"/>
            </a:xfrm>
          </p:grpSpPr>
          <p:sp>
            <p:nvSpPr>
              <p:cNvPr id="25619" name="AutoShape 10"/>
              <p:cNvSpPr>
                <a:spLocks/>
              </p:cNvSpPr>
              <p:nvPr/>
            </p:nvSpPr>
            <p:spPr bwMode="auto">
              <a:xfrm>
                <a:off x="0" y="0"/>
                <a:ext cx="2077" cy="4318"/>
              </a:xfrm>
              <a:custGeom>
                <a:avLst/>
                <a:gdLst>
                  <a:gd name="T0" fmla="*/ 2077 w 21139"/>
                  <a:gd name="T1" fmla="*/ 4318 h 21600"/>
                  <a:gd name="T2" fmla="*/ 2 w 21139"/>
                  <a:gd name="T3" fmla="*/ 2074 h 21600"/>
                  <a:gd name="T4" fmla="*/ 2058 w 2113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39"/>
                  <a:gd name="T10" fmla="*/ 0 h 21600"/>
                  <a:gd name="T11" fmla="*/ 21139 w 2113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39" h="21600">
                    <a:moveTo>
                      <a:pt x="21139" y="21600"/>
                    </a:moveTo>
                    <a:cubicBezTo>
                      <a:pt x="8996" y="21365"/>
                      <a:pt x="-461" y="16338"/>
                      <a:pt x="17" y="10373"/>
                    </a:cubicBezTo>
                    <a:cubicBezTo>
                      <a:pt x="466" y="4773"/>
                      <a:pt x="9551" y="270"/>
                      <a:pt x="20945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grpSp>
        <p:nvGrpSpPr>
          <p:cNvPr id="25606" name="Group 11"/>
          <p:cNvGrpSpPr>
            <a:grpSpLocks/>
          </p:cNvGrpSpPr>
          <p:nvPr/>
        </p:nvGrpSpPr>
        <p:grpSpPr bwMode="auto">
          <a:xfrm>
            <a:off x="6935788" y="-6350"/>
            <a:ext cx="2178050" cy="1535113"/>
            <a:chOff x="0" y="0"/>
            <a:chExt cx="1372" cy="967"/>
          </a:xfrm>
        </p:grpSpPr>
        <p:grpSp>
          <p:nvGrpSpPr>
            <p:cNvPr id="25616" name="Group 12"/>
            <p:cNvGrpSpPr>
              <a:grpSpLocks/>
            </p:cNvGrpSpPr>
            <p:nvPr/>
          </p:nvGrpSpPr>
          <p:grpSpPr bwMode="auto">
            <a:xfrm>
              <a:off x="0" y="0"/>
              <a:ext cx="1372" cy="967"/>
              <a:chOff x="0" y="0"/>
              <a:chExt cx="1372" cy="967"/>
            </a:xfrm>
          </p:grpSpPr>
          <p:sp>
            <p:nvSpPr>
              <p:cNvPr id="25617" name="AutoShape 13"/>
              <p:cNvSpPr>
                <a:spLocks/>
              </p:cNvSpPr>
              <p:nvPr/>
            </p:nvSpPr>
            <p:spPr bwMode="auto">
              <a:xfrm>
                <a:off x="0" y="0"/>
                <a:ext cx="1372" cy="967"/>
              </a:xfrm>
              <a:custGeom>
                <a:avLst/>
                <a:gdLst>
                  <a:gd name="T0" fmla="*/ 1372 w 21600"/>
                  <a:gd name="T1" fmla="*/ 967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21600" y="21600"/>
                    </a:moveTo>
                    <a:cubicBezTo>
                      <a:pt x="11957" y="21415"/>
                      <a:pt x="3382" y="1284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sp>
        <p:nvSpPr>
          <p:cNvPr id="25607" name="Line 14"/>
          <p:cNvSpPr>
            <a:spLocks noChangeShapeType="1"/>
          </p:cNvSpPr>
          <p:nvPr/>
        </p:nvSpPr>
        <p:spPr bwMode="auto">
          <a:xfrm rot="10800000">
            <a:off x="6672263" y="146050"/>
            <a:ext cx="2384425" cy="2703513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5608" name="Line 15"/>
          <p:cNvSpPr>
            <a:spLocks noChangeShapeType="1"/>
          </p:cNvSpPr>
          <p:nvPr/>
        </p:nvSpPr>
        <p:spPr bwMode="auto">
          <a:xfrm>
            <a:off x="7243763" y="-7938"/>
            <a:ext cx="1587" cy="6807201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5609" name="Line 16"/>
          <p:cNvSpPr>
            <a:spLocks noChangeShapeType="1"/>
          </p:cNvSpPr>
          <p:nvPr/>
        </p:nvSpPr>
        <p:spPr bwMode="auto">
          <a:xfrm>
            <a:off x="4763" y="596900"/>
            <a:ext cx="9139237" cy="1588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5610" name="Rectangle 17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1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7175" y="1143000"/>
            <a:ext cx="8886825" cy="5715000"/>
          </a:xfrm>
        </p:spPr>
        <p:txBody>
          <a:bodyPr lIns="38100" tIns="38100" rIns="-6350" bIns="38100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latin typeface="Comic Sans MS" pitchFamily="66" charset="0"/>
            </a:endParaRPr>
          </a:p>
          <a:p>
            <a:pPr marL="358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5612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67713" cy="838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sz="2800" smtClean="0">
                <a:latin typeface="Comic Sans MS" pitchFamily="66" charset="0"/>
              </a:rPr>
              <a:t>La cessione di Nizza </a:t>
            </a:r>
          </a:p>
        </p:txBody>
      </p:sp>
      <p:pic>
        <p:nvPicPr>
          <p:cNvPr id="25613" name="Picture 3" descr="http://bits.wikimedia.org/static-1.21wmf5/skins/common/images/magnify-clip.png">
            <a:hlinkClick r:id="rId2" tooltip="Ingrandisci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-223838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Rettangolo 23"/>
          <p:cNvSpPr>
            <a:spLocks noChangeArrowheads="1"/>
          </p:cNvSpPr>
          <p:nvPr/>
        </p:nvSpPr>
        <p:spPr bwMode="auto">
          <a:xfrm>
            <a:off x="323850" y="1052513"/>
            <a:ext cx="882015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" pitchFamily="34" charset="0"/>
              </a:rPr>
              <a:t>Gli accordi di </a:t>
            </a:r>
            <a:r>
              <a:rPr lang="it-IT" sz="2000" b="1">
                <a:latin typeface="Calibri" pitchFamily="34" charset="0"/>
              </a:rPr>
              <a:t>Plombières</a:t>
            </a:r>
            <a:r>
              <a:rPr lang="it-IT" sz="2000">
                <a:latin typeface="Calibri" pitchFamily="34" charset="0"/>
              </a:rPr>
              <a:t> (1858) e  le travagliate</a:t>
            </a:r>
          </a:p>
          <a:p>
            <a:r>
              <a:rPr lang="it-IT" sz="2000">
                <a:latin typeface="Calibri" pitchFamily="34" charset="0"/>
              </a:rPr>
              <a:t>vicende successive, segnarono il  distacco di Niz-</a:t>
            </a:r>
          </a:p>
          <a:p>
            <a:r>
              <a:rPr lang="it-IT" sz="2000">
                <a:latin typeface="Calibri" pitchFamily="34" charset="0"/>
              </a:rPr>
              <a:t>za dal Regno dei Savoia dopo quasi  cinquecento</a:t>
            </a:r>
          </a:p>
          <a:p>
            <a:r>
              <a:rPr lang="it-IT" sz="2000">
                <a:latin typeface="Calibri" pitchFamily="34" charset="0"/>
              </a:rPr>
              <a:t>anni di storia comune.</a:t>
            </a:r>
          </a:p>
          <a:p>
            <a:r>
              <a:rPr lang="it-IT" sz="2000">
                <a:latin typeface="Calibri" pitchFamily="34" charset="0"/>
              </a:rPr>
              <a:t>Il </a:t>
            </a:r>
            <a:r>
              <a:rPr lang="it-IT" sz="2000" b="1">
                <a:latin typeface="Calibri" pitchFamily="34" charset="0"/>
              </a:rPr>
              <a:t>Trattato di Torino </a:t>
            </a:r>
            <a:r>
              <a:rPr lang="it-IT" sz="2000">
                <a:latin typeface="Calibri" pitchFamily="34" charset="0"/>
              </a:rPr>
              <a:t>del 24 marzo 1860  ufficializ-</a:t>
            </a:r>
          </a:p>
          <a:p>
            <a:r>
              <a:rPr lang="it-IT" sz="2000">
                <a:latin typeface="Calibri" pitchFamily="34" charset="0"/>
              </a:rPr>
              <a:t>zò la cessione anche se la stessa, si disse,  sareb-</a:t>
            </a:r>
          </a:p>
          <a:p>
            <a:r>
              <a:rPr lang="it-IT" sz="2000">
                <a:latin typeface="Calibri" pitchFamily="34" charset="0"/>
              </a:rPr>
              <a:t>be stata subordinata ad un successivo  plebiscito</a:t>
            </a:r>
          </a:p>
          <a:p>
            <a:r>
              <a:rPr lang="it-IT" sz="2000">
                <a:latin typeface="Calibri" pitchFamily="34" charset="0"/>
              </a:rPr>
              <a:t>da tenersi da lì a poco.</a:t>
            </a:r>
          </a:p>
          <a:p>
            <a:r>
              <a:rPr lang="it-IT" sz="2000">
                <a:latin typeface="Calibri" pitchFamily="34" charset="0"/>
              </a:rPr>
              <a:t>L’esito della consultazione fu di 25.743 voti a  fa-</a:t>
            </a:r>
          </a:p>
          <a:p>
            <a:r>
              <a:rPr lang="it-IT" sz="2000">
                <a:latin typeface="Calibri" pitchFamily="34" charset="0"/>
              </a:rPr>
              <a:t>vore dell’unione alla Francia, 160 contrari, 4.779</a:t>
            </a:r>
          </a:p>
          <a:p>
            <a:r>
              <a:rPr lang="it-IT" sz="2000">
                <a:latin typeface="Calibri" pitchFamily="34" charset="0"/>
              </a:rPr>
              <a:t> schede bianche e 30 nulle.  La votazione  fu for-</a:t>
            </a:r>
          </a:p>
          <a:p>
            <a:r>
              <a:rPr lang="it-IT" sz="2000">
                <a:latin typeface="Calibri" pitchFamily="34" charset="0"/>
              </a:rPr>
              <a:t>temente  influenzata  dalla  volontà dello  stesso </a:t>
            </a:r>
          </a:p>
          <a:p>
            <a:r>
              <a:rPr lang="it-IT" sz="2000">
                <a:latin typeface="Calibri" pitchFamily="34" charset="0"/>
              </a:rPr>
              <a:t>governo piemontese di  cedere la contea  al fine</a:t>
            </a:r>
          </a:p>
          <a:p>
            <a:r>
              <a:rPr lang="it-IT" sz="2000">
                <a:latin typeface="Calibri" pitchFamily="34" charset="0"/>
              </a:rPr>
              <a:t>di mantenere  l’alleanza con la Francia in funzio-</a:t>
            </a:r>
          </a:p>
          <a:p>
            <a:r>
              <a:rPr lang="it-IT" sz="2000">
                <a:latin typeface="Calibri" pitchFamily="34" charset="0"/>
              </a:rPr>
              <a:t>ne antiaustriaca.</a:t>
            </a:r>
          </a:p>
          <a:p>
            <a:endParaRPr lang="it-IT" sz="2000">
              <a:latin typeface="Calibri" pitchFamily="34" charset="0"/>
            </a:endParaRPr>
          </a:p>
          <a:p>
            <a:r>
              <a:rPr lang="it-IT" sz="2000">
                <a:latin typeface="Calibri" pitchFamily="34" charset="0"/>
              </a:rPr>
              <a:t>				                      </a:t>
            </a:r>
            <a:r>
              <a:rPr lang="it-IT" sz="1600" b="1">
                <a:latin typeface="Calibri" pitchFamily="34" charset="0"/>
              </a:rPr>
              <a:t>In giallo la parte rimasta ai Savoia, in marro- 					        ne chiaro quella ceduta alla Francia </a:t>
            </a:r>
          </a:p>
          <a:p>
            <a:endParaRPr lang="it-IT" sz="2000">
              <a:latin typeface="Calibri" pitchFamily="34" charset="0"/>
            </a:endParaRPr>
          </a:p>
          <a:p>
            <a:r>
              <a:rPr lang="it-IT" sz="2000">
                <a:latin typeface="Calibri" pitchFamily="34" charset="0"/>
              </a:rPr>
              <a:t>   </a:t>
            </a:r>
          </a:p>
        </p:txBody>
      </p:sp>
      <p:pic>
        <p:nvPicPr>
          <p:cNvPr id="25615" name="Picture 2" descr="C:\Users\Bellosta\Desktop\Contea_di_Nizza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052513"/>
            <a:ext cx="36353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2</a:t>
            </a:r>
          </a:p>
        </p:txBody>
      </p:sp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228600" y="268288"/>
            <a:ext cx="8915400" cy="6589712"/>
            <a:chOff x="0" y="0"/>
            <a:chExt cx="5616" cy="4151"/>
          </a:xfrm>
        </p:grpSpPr>
        <p:sp>
          <p:nvSpPr>
            <p:cNvPr id="26647" name="AutoShape 3"/>
            <p:cNvSpPr>
              <a:spLocks/>
            </p:cNvSpPr>
            <p:nvPr/>
          </p:nvSpPr>
          <p:spPr bwMode="auto">
            <a:xfrm>
              <a:off x="0" y="0"/>
              <a:ext cx="5616" cy="4151"/>
            </a:xfrm>
            <a:prstGeom prst="rtTriangl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5754688" y="5661025"/>
            <a:ext cx="3389312" cy="685800"/>
            <a:chOff x="0" y="0"/>
            <a:chExt cx="2135" cy="432"/>
          </a:xfrm>
        </p:grpSpPr>
        <p:sp>
          <p:nvSpPr>
            <p:cNvPr id="26646" name="Rectangle 5"/>
            <p:cNvSpPr>
              <a:spLocks/>
            </p:cNvSpPr>
            <p:nvPr/>
          </p:nvSpPr>
          <p:spPr bwMode="auto">
            <a:xfrm>
              <a:off x="0" y="0"/>
              <a:ext cx="2135" cy="432"/>
            </a:xfrm>
            <a:prstGeom prst="rect">
              <a:avLst/>
            </a:prstGeom>
            <a:solidFill>
              <a:srgbClr val="CCFFFF">
                <a:alpha val="48627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6628" name="Group 6"/>
          <p:cNvGrpSpPr>
            <a:grpSpLocks/>
          </p:cNvGrpSpPr>
          <p:nvPr/>
        </p:nvGrpSpPr>
        <p:grpSpPr bwMode="auto">
          <a:xfrm>
            <a:off x="15875" y="1052513"/>
            <a:ext cx="9128125" cy="1320800"/>
            <a:chOff x="0" y="0"/>
            <a:chExt cx="5750" cy="832"/>
          </a:xfrm>
        </p:grpSpPr>
        <p:sp>
          <p:nvSpPr>
            <p:cNvPr id="26645" name="Rectangle 7"/>
            <p:cNvSpPr>
              <a:spLocks/>
            </p:cNvSpPr>
            <p:nvPr/>
          </p:nvSpPr>
          <p:spPr bwMode="auto">
            <a:xfrm>
              <a:off x="0" y="0"/>
              <a:ext cx="5750" cy="832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>
            <a:off x="5718175" y="6350"/>
            <a:ext cx="3298825" cy="6854825"/>
            <a:chOff x="0" y="0"/>
            <a:chExt cx="2077" cy="4318"/>
          </a:xfrm>
        </p:grpSpPr>
        <p:grpSp>
          <p:nvGrpSpPr>
            <p:cNvPr id="26643" name="Group 9"/>
            <p:cNvGrpSpPr>
              <a:grpSpLocks/>
            </p:cNvGrpSpPr>
            <p:nvPr/>
          </p:nvGrpSpPr>
          <p:grpSpPr bwMode="auto">
            <a:xfrm>
              <a:off x="0" y="0"/>
              <a:ext cx="2077" cy="4318"/>
              <a:chOff x="0" y="0"/>
              <a:chExt cx="2077" cy="4318"/>
            </a:xfrm>
          </p:grpSpPr>
          <p:sp>
            <p:nvSpPr>
              <p:cNvPr id="26644" name="AutoShape 10"/>
              <p:cNvSpPr>
                <a:spLocks/>
              </p:cNvSpPr>
              <p:nvPr/>
            </p:nvSpPr>
            <p:spPr bwMode="auto">
              <a:xfrm>
                <a:off x="0" y="0"/>
                <a:ext cx="2077" cy="4318"/>
              </a:xfrm>
              <a:custGeom>
                <a:avLst/>
                <a:gdLst>
                  <a:gd name="T0" fmla="*/ 2077 w 21139"/>
                  <a:gd name="T1" fmla="*/ 4318 h 21600"/>
                  <a:gd name="T2" fmla="*/ 2 w 21139"/>
                  <a:gd name="T3" fmla="*/ 2074 h 21600"/>
                  <a:gd name="T4" fmla="*/ 2058 w 2113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39"/>
                  <a:gd name="T10" fmla="*/ 0 h 21600"/>
                  <a:gd name="T11" fmla="*/ 21139 w 2113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39" h="21600">
                    <a:moveTo>
                      <a:pt x="21139" y="21600"/>
                    </a:moveTo>
                    <a:cubicBezTo>
                      <a:pt x="8996" y="21365"/>
                      <a:pt x="-461" y="16338"/>
                      <a:pt x="17" y="10373"/>
                    </a:cubicBezTo>
                    <a:cubicBezTo>
                      <a:pt x="466" y="4773"/>
                      <a:pt x="9551" y="270"/>
                      <a:pt x="20945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6935788" y="-6350"/>
            <a:ext cx="2178050" cy="1535113"/>
            <a:chOff x="0" y="0"/>
            <a:chExt cx="1372" cy="967"/>
          </a:xfrm>
        </p:grpSpPr>
        <p:grpSp>
          <p:nvGrpSpPr>
            <p:cNvPr id="26641" name="Group 12"/>
            <p:cNvGrpSpPr>
              <a:grpSpLocks/>
            </p:cNvGrpSpPr>
            <p:nvPr/>
          </p:nvGrpSpPr>
          <p:grpSpPr bwMode="auto">
            <a:xfrm>
              <a:off x="0" y="0"/>
              <a:ext cx="1372" cy="967"/>
              <a:chOff x="0" y="0"/>
              <a:chExt cx="1372" cy="967"/>
            </a:xfrm>
          </p:grpSpPr>
          <p:sp>
            <p:nvSpPr>
              <p:cNvPr id="26642" name="AutoShape 13"/>
              <p:cNvSpPr>
                <a:spLocks/>
              </p:cNvSpPr>
              <p:nvPr/>
            </p:nvSpPr>
            <p:spPr bwMode="auto">
              <a:xfrm>
                <a:off x="0" y="0"/>
                <a:ext cx="1372" cy="967"/>
              </a:xfrm>
              <a:custGeom>
                <a:avLst/>
                <a:gdLst>
                  <a:gd name="T0" fmla="*/ 1372 w 21600"/>
                  <a:gd name="T1" fmla="*/ 967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21600" y="21600"/>
                    </a:moveTo>
                    <a:cubicBezTo>
                      <a:pt x="11957" y="21415"/>
                      <a:pt x="3382" y="1284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sp>
        <p:nvSpPr>
          <p:cNvPr id="26631" name="Line 14"/>
          <p:cNvSpPr>
            <a:spLocks noChangeShapeType="1"/>
          </p:cNvSpPr>
          <p:nvPr/>
        </p:nvSpPr>
        <p:spPr bwMode="auto">
          <a:xfrm rot="10800000">
            <a:off x="6672263" y="146050"/>
            <a:ext cx="2384425" cy="2703513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32" name="Line 15"/>
          <p:cNvSpPr>
            <a:spLocks noChangeShapeType="1"/>
          </p:cNvSpPr>
          <p:nvPr/>
        </p:nvSpPr>
        <p:spPr bwMode="auto">
          <a:xfrm>
            <a:off x="7243763" y="-7938"/>
            <a:ext cx="1587" cy="6807201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33" name="Line 16"/>
          <p:cNvSpPr>
            <a:spLocks noChangeShapeType="1"/>
          </p:cNvSpPr>
          <p:nvPr/>
        </p:nvSpPr>
        <p:spPr bwMode="auto">
          <a:xfrm>
            <a:off x="4763" y="596900"/>
            <a:ext cx="9139237" cy="1588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34" name="Rectangle 17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1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7175" y="1143000"/>
            <a:ext cx="8886825" cy="5715000"/>
          </a:xfrm>
        </p:spPr>
        <p:txBody>
          <a:bodyPr lIns="38100" tIns="38100" rIns="-6350" bIns="38100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latin typeface="Comic Sans MS" pitchFamily="66" charset="0"/>
            </a:endParaRPr>
          </a:p>
          <a:p>
            <a:pPr marL="358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6636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67713" cy="7477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sz="2800" smtClean="0">
                <a:latin typeface="Comic Sans MS" pitchFamily="66" charset="0"/>
              </a:rPr>
              <a:t>La cessione di Nizza</a:t>
            </a:r>
          </a:p>
        </p:txBody>
      </p:sp>
      <p:sp>
        <p:nvSpPr>
          <p:cNvPr id="26637" name="Rettangolo 21"/>
          <p:cNvSpPr>
            <a:spLocks noChangeArrowheads="1"/>
          </p:cNvSpPr>
          <p:nvPr/>
        </p:nvSpPr>
        <p:spPr bwMode="auto">
          <a:xfrm>
            <a:off x="395288" y="1341438"/>
            <a:ext cx="87487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200">
                <a:latin typeface="Calibri" pitchFamily="34" charset="0"/>
              </a:rPr>
              <a:t>			  </a:t>
            </a:r>
            <a:r>
              <a:rPr lang="it-IT" sz="2100">
                <a:latin typeface="Calibri" pitchFamily="34" charset="0"/>
              </a:rPr>
              <a:t>Garibaldi si oppose tenacemente alla cessione  del-			   la sua  città natale  alla  Francia,  sostenendo  che  il</a:t>
            </a:r>
          </a:p>
          <a:p>
            <a:pPr algn="just"/>
            <a:r>
              <a:rPr lang="it-IT" sz="2100">
                <a:latin typeface="Calibri" pitchFamily="34" charset="0"/>
              </a:rPr>
              <a:t> 			   plebiscito era stato viziato da brogli (“</a:t>
            </a:r>
            <a:r>
              <a:rPr lang="it-IT" sz="2100" i="1">
                <a:latin typeface="Calibri" pitchFamily="34" charset="0"/>
              </a:rPr>
              <a:t>Nizza e Corsi-</a:t>
            </a:r>
          </a:p>
          <a:p>
            <a:pPr algn="just"/>
            <a:r>
              <a:rPr lang="it-IT" sz="2100" i="1">
                <a:latin typeface="Calibri" pitchFamily="34" charset="0"/>
              </a:rPr>
              <a:t> 			   ca sono francesi come io sono Tartaro!</a:t>
            </a:r>
            <a:r>
              <a:rPr lang="it-IT" sz="2100">
                <a:latin typeface="Calibri" pitchFamily="34" charset="0"/>
              </a:rPr>
              <a:t>”). </a:t>
            </a:r>
          </a:p>
          <a:p>
            <a:pPr algn="just"/>
            <a:r>
              <a:rPr lang="it-IT" sz="2100">
                <a:latin typeface="Calibri" pitchFamily="34" charset="0"/>
              </a:rPr>
              <a:t>			   A Nizza ci  furono delle  sommosse,  chiamate  “Ve-</a:t>
            </a:r>
          </a:p>
          <a:p>
            <a:pPr algn="just"/>
            <a:r>
              <a:rPr lang="it-IT" sz="2100">
                <a:latin typeface="Calibri" pitchFamily="34" charset="0"/>
              </a:rPr>
              <a:t>			   spri nizzardi”, che reclamavano il ritorno della città e della sua zona all’Italia.  Più di 11.000 nizzardi rifiutarono l’annessione alla Francia  ed  emigrarono in Italia,  principalmente a To-</a:t>
            </a:r>
          </a:p>
          <a:p>
            <a:pPr algn="just"/>
            <a:r>
              <a:rPr lang="it-IT" sz="2100">
                <a:latin typeface="Calibri" pitchFamily="34" charset="0"/>
              </a:rPr>
              <a:t>Rino  e Genova  (</a:t>
            </a:r>
            <a:r>
              <a:rPr lang="it-IT" sz="2100" b="1">
                <a:latin typeface="Calibri" pitchFamily="34" charset="0"/>
              </a:rPr>
              <a:t>esodo nizzardo</a:t>
            </a:r>
            <a:r>
              <a:rPr lang="it-IT" sz="2100">
                <a:latin typeface="Calibri" pitchFamily="34" charset="0"/>
              </a:rPr>
              <a:t>).  Il governo francese </a:t>
            </a:r>
          </a:p>
          <a:p>
            <a:pPr algn="just"/>
            <a:r>
              <a:rPr lang="it-IT" sz="2100">
                <a:latin typeface="Calibri" pitchFamily="34" charset="0"/>
              </a:rPr>
              <a:t>chiuse i giornali nizzardi di  lingua italiana  (</a:t>
            </a:r>
            <a:r>
              <a:rPr lang="it-IT" sz="2100" i="1">
                <a:latin typeface="Calibri" pitchFamily="34" charset="0"/>
              </a:rPr>
              <a:t>Il Nizzardo,</a:t>
            </a:r>
          </a:p>
          <a:p>
            <a:pPr algn="just"/>
            <a:r>
              <a:rPr lang="it-IT" sz="2100" i="1">
                <a:latin typeface="Calibri" pitchFamily="34" charset="0"/>
              </a:rPr>
              <a:t>La Voce di Nizza,  Il pensiero di Nizza).</a:t>
            </a:r>
          </a:p>
          <a:p>
            <a:pPr algn="just"/>
            <a:r>
              <a:rPr lang="it-IT" sz="2100">
                <a:latin typeface="Calibri" pitchFamily="34" charset="0"/>
              </a:rPr>
              <a:t> </a:t>
            </a:r>
          </a:p>
          <a:p>
            <a:endParaRPr lang="it-IT">
              <a:latin typeface="Calibri" pitchFamily="34" charset="0"/>
            </a:endParaRPr>
          </a:p>
        </p:txBody>
      </p:sp>
      <p:pic>
        <p:nvPicPr>
          <p:cNvPr id="26638" name="Picture 3" descr="C:\Users\Bellosta\Desktop\324-180-giuseppe_garibaldi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30861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4" descr="C:\Users\Bellosta\Desktop\Il_Nizzardo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644900"/>
            <a:ext cx="252095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5" descr="C:\Users\Bellosta\Desktop\bollo-p106041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913313"/>
            <a:ext cx="48260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2</a:t>
            </a:r>
          </a:p>
        </p:txBody>
      </p:sp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228600" y="268288"/>
            <a:ext cx="8915400" cy="6589712"/>
            <a:chOff x="0" y="0"/>
            <a:chExt cx="5616" cy="4151"/>
          </a:xfrm>
        </p:grpSpPr>
        <p:sp>
          <p:nvSpPr>
            <p:cNvPr id="27668" name="AutoShape 3"/>
            <p:cNvSpPr>
              <a:spLocks/>
            </p:cNvSpPr>
            <p:nvPr/>
          </p:nvSpPr>
          <p:spPr bwMode="auto">
            <a:xfrm>
              <a:off x="0" y="0"/>
              <a:ext cx="5616" cy="4151"/>
            </a:xfrm>
            <a:prstGeom prst="rtTriangl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5638800" y="5275263"/>
            <a:ext cx="3389313" cy="685800"/>
            <a:chOff x="0" y="0"/>
            <a:chExt cx="2135" cy="432"/>
          </a:xfrm>
        </p:grpSpPr>
        <p:sp>
          <p:nvSpPr>
            <p:cNvPr id="27667" name="Rectangle 5"/>
            <p:cNvSpPr>
              <a:spLocks/>
            </p:cNvSpPr>
            <p:nvPr/>
          </p:nvSpPr>
          <p:spPr bwMode="auto">
            <a:xfrm>
              <a:off x="0" y="0"/>
              <a:ext cx="2135" cy="432"/>
            </a:xfrm>
            <a:prstGeom prst="rect">
              <a:avLst/>
            </a:prstGeom>
            <a:solidFill>
              <a:srgbClr val="CCFFFF">
                <a:alpha val="48627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7652" name="Group 6"/>
          <p:cNvGrpSpPr>
            <a:grpSpLocks/>
          </p:cNvGrpSpPr>
          <p:nvPr/>
        </p:nvGrpSpPr>
        <p:grpSpPr bwMode="auto">
          <a:xfrm>
            <a:off x="15875" y="1066800"/>
            <a:ext cx="9128125" cy="1320800"/>
            <a:chOff x="0" y="0"/>
            <a:chExt cx="5750" cy="832"/>
          </a:xfrm>
        </p:grpSpPr>
        <p:sp>
          <p:nvSpPr>
            <p:cNvPr id="27666" name="Rectangle 7"/>
            <p:cNvSpPr>
              <a:spLocks/>
            </p:cNvSpPr>
            <p:nvPr/>
          </p:nvSpPr>
          <p:spPr bwMode="auto">
            <a:xfrm>
              <a:off x="0" y="0"/>
              <a:ext cx="5750" cy="832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7653" name="Group 8"/>
          <p:cNvGrpSpPr>
            <a:grpSpLocks/>
          </p:cNvGrpSpPr>
          <p:nvPr/>
        </p:nvGrpSpPr>
        <p:grpSpPr bwMode="auto">
          <a:xfrm>
            <a:off x="5718175" y="6350"/>
            <a:ext cx="3298825" cy="6854825"/>
            <a:chOff x="0" y="0"/>
            <a:chExt cx="2077" cy="4318"/>
          </a:xfrm>
        </p:grpSpPr>
        <p:grpSp>
          <p:nvGrpSpPr>
            <p:cNvPr id="27664" name="Group 9"/>
            <p:cNvGrpSpPr>
              <a:grpSpLocks/>
            </p:cNvGrpSpPr>
            <p:nvPr/>
          </p:nvGrpSpPr>
          <p:grpSpPr bwMode="auto">
            <a:xfrm>
              <a:off x="0" y="0"/>
              <a:ext cx="2077" cy="4318"/>
              <a:chOff x="0" y="0"/>
              <a:chExt cx="2077" cy="4318"/>
            </a:xfrm>
          </p:grpSpPr>
          <p:sp>
            <p:nvSpPr>
              <p:cNvPr id="27665" name="AutoShape 10"/>
              <p:cNvSpPr>
                <a:spLocks/>
              </p:cNvSpPr>
              <p:nvPr/>
            </p:nvSpPr>
            <p:spPr bwMode="auto">
              <a:xfrm>
                <a:off x="0" y="0"/>
                <a:ext cx="2077" cy="4318"/>
              </a:xfrm>
              <a:custGeom>
                <a:avLst/>
                <a:gdLst>
                  <a:gd name="T0" fmla="*/ 2077 w 21139"/>
                  <a:gd name="T1" fmla="*/ 4318 h 21600"/>
                  <a:gd name="T2" fmla="*/ 2 w 21139"/>
                  <a:gd name="T3" fmla="*/ 2074 h 21600"/>
                  <a:gd name="T4" fmla="*/ 2058 w 2113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39"/>
                  <a:gd name="T10" fmla="*/ 0 h 21600"/>
                  <a:gd name="T11" fmla="*/ 21139 w 2113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39" h="21600">
                    <a:moveTo>
                      <a:pt x="21139" y="21600"/>
                    </a:moveTo>
                    <a:cubicBezTo>
                      <a:pt x="8996" y="21365"/>
                      <a:pt x="-461" y="16338"/>
                      <a:pt x="17" y="10373"/>
                    </a:cubicBezTo>
                    <a:cubicBezTo>
                      <a:pt x="466" y="4773"/>
                      <a:pt x="9551" y="270"/>
                      <a:pt x="20945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grpSp>
        <p:nvGrpSpPr>
          <p:cNvPr id="27654" name="Group 11"/>
          <p:cNvGrpSpPr>
            <a:grpSpLocks/>
          </p:cNvGrpSpPr>
          <p:nvPr/>
        </p:nvGrpSpPr>
        <p:grpSpPr bwMode="auto">
          <a:xfrm>
            <a:off x="6935788" y="-6350"/>
            <a:ext cx="2178050" cy="1535113"/>
            <a:chOff x="0" y="0"/>
            <a:chExt cx="1372" cy="967"/>
          </a:xfrm>
        </p:grpSpPr>
        <p:grpSp>
          <p:nvGrpSpPr>
            <p:cNvPr id="27662" name="Group 12"/>
            <p:cNvGrpSpPr>
              <a:grpSpLocks/>
            </p:cNvGrpSpPr>
            <p:nvPr/>
          </p:nvGrpSpPr>
          <p:grpSpPr bwMode="auto">
            <a:xfrm>
              <a:off x="0" y="0"/>
              <a:ext cx="1372" cy="967"/>
              <a:chOff x="0" y="0"/>
              <a:chExt cx="1372" cy="967"/>
            </a:xfrm>
          </p:grpSpPr>
          <p:sp>
            <p:nvSpPr>
              <p:cNvPr id="27663" name="AutoShape 13"/>
              <p:cNvSpPr>
                <a:spLocks/>
              </p:cNvSpPr>
              <p:nvPr/>
            </p:nvSpPr>
            <p:spPr bwMode="auto">
              <a:xfrm>
                <a:off x="0" y="0"/>
                <a:ext cx="1372" cy="967"/>
              </a:xfrm>
              <a:custGeom>
                <a:avLst/>
                <a:gdLst>
                  <a:gd name="T0" fmla="*/ 1372 w 21600"/>
                  <a:gd name="T1" fmla="*/ 967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21600" y="21600"/>
                    </a:moveTo>
                    <a:cubicBezTo>
                      <a:pt x="11957" y="21415"/>
                      <a:pt x="3382" y="1284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sp>
        <p:nvSpPr>
          <p:cNvPr id="27655" name="Line 14"/>
          <p:cNvSpPr>
            <a:spLocks noChangeShapeType="1"/>
          </p:cNvSpPr>
          <p:nvPr/>
        </p:nvSpPr>
        <p:spPr bwMode="auto">
          <a:xfrm rot="10800000">
            <a:off x="6672263" y="146050"/>
            <a:ext cx="2384425" cy="2703513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656" name="Line 15"/>
          <p:cNvSpPr>
            <a:spLocks noChangeShapeType="1"/>
          </p:cNvSpPr>
          <p:nvPr/>
        </p:nvSpPr>
        <p:spPr bwMode="auto">
          <a:xfrm>
            <a:off x="7243763" y="-7938"/>
            <a:ext cx="1587" cy="6807201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657" name="Line 16"/>
          <p:cNvSpPr>
            <a:spLocks noChangeShapeType="1"/>
          </p:cNvSpPr>
          <p:nvPr/>
        </p:nvSpPr>
        <p:spPr bwMode="auto">
          <a:xfrm>
            <a:off x="4763" y="596900"/>
            <a:ext cx="9139237" cy="1588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658" name="Rectangle 17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1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7175" y="1143000"/>
            <a:ext cx="8886825" cy="5715000"/>
          </a:xfrm>
        </p:spPr>
        <p:txBody>
          <a:bodyPr lIns="38100" tIns="38100" rIns="-6350" bIns="38100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latin typeface="Comic Sans MS" pitchFamily="66" charset="0"/>
            </a:endParaRPr>
          </a:p>
          <a:p>
            <a:pPr marL="358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7660" name="Rettangolo 21"/>
          <p:cNvSpPr>
            <a:spLocks noChangeArrowheads="1"/>
          </p:cNvSpPr>
          <p:nvPr/>
        </p:nvSpPr>
        <p:spPr bwMode="auto">
          <a:xfrm>
            <a:off x="323850" y="620713"/>
            <a:ext cx="84963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200">
                <a:latin typeface="Calibri" pitchFamily="34" charset="0"/>
              </a:rPr>
              <a:t>L’irredentismo nizzardo, boicottato </a:t>
            </a:r>
          </a:p>
          <a:p>
            <a:r>
              <a:rPr lang="it-IT" sz="2200">
                <a:latin typeface="Calibri" pitchFamily="34" charset="0"/>
              </a:rPr>
              <a:t>tanto dal governo francese  quanto</a:t>
            </a:r>
          </a:p>
          <a:p>
            <a:r>
              <a:rPr lang="it-IT" sz="2200">
                <a:latin typeface="Calibri" pitchFamily="34" charset="0"/>
              </a:rPr>
              <a:t>da  quello del nuovo Regno d’Italia, </a:t>
            </a:r>
          </a:p>
          <a:p>
            <a:r>
              <a:rPr lang="it-IT" sz="2200">
                <a:latin typeface="Calibri" pitchFamily="34" charset="0"/>
              </a:rPr>
              <a:t>conobbe nuovo vigore con  l’avven-</a:t>
            </a:r>
          </a:p>
          <a:p>
            <a:r>
              <a:rPr lang="it-IT" sz="2200">
                <a:latin typeface="Calibri" pitchFamily="34" charset="0"/>
              </a:rPr>
              <a:t>to del fascismo  e nel corso  dei pri-</a:t>
            </a:r>
          </a:p>
          <a:p>
            <a:r>
              <a:rPr lang="it-IT" sz="2200">
                <a:latin typeface="Calibri" pitchFamily="34" charset="0"/>
              </a:rPr>
              <a:t>mi anni della Seconda Guerra Mon-</a:t>
            </a:r>
          </a:p>
          <a:p>
            <a:r>
              <a:rPr lang="it-IT" sz="2200">
                <a:latin typeface="Calibri" pitchFamily="34" charset="0"/>
              </a:rPr>
              <a:t>diale  sembrò che le  rivendicazioni</a:t>
            </a:r>
          </a:p>
          <a:p>
            <a:r>
              <a:rPr lang="it-IT" sz="2200">
                <a:latin typeface="Calibri" pitchFamily="34" charset="0"/>
              </a:rPr>
              <a:t>di chi chiedeva il ritorno di Nizza al- </a:t>
            </a:r>
          </a:p>
          <a:p>
            <a:r>
              <a:rPr lang="it-IT" sz="2200">
                <a:latin typeface="Calibri" pitchFamily="34" charset="0"/>
              </a:rPr>
              <a:t>l’Italia  potessero  trovare  soddisfa-	</a:t>
            </a:r>
            <a:endParaRPr lang="it-IT" b="1">
              <a:latin typeface="Calibri" pitchFamily="34" charset="0"/>
            </a:endParaRPr>
          </a:p>
          <a:p>
            <a:pPr algn="just"/>
            <a:r>
              <a:rPr lang="it-IT" sz="2200">
                <a:latin typeface="Calibri" pitchFamily="34" charset="0"/>
              </a:rPr>
              <a:t>zione.  Nizza e il suo territorio  ven-	            </a:t>
            </a:r>
            <a:r>
              <a:rPr lang="it-IT" b="1">
                <a:latin typeface="Calibri" pitchFamily="34" charset="0"/>
              </a:rPr>
              <a:t>Truppe italiane a Nizza</a:t>
            </a:r>
          </a:p>
          <a:p>
            <a:pPr algn="just"/>
            <a:r>
              <a:rPr lang="it-IT" sz="2200">
                <a:latin typeface="Calibri" pitchFamily="34" charset="0"/>
              </a:rPr>
              <a:t>nero  infatti occupati ed  amministrati dall’Italia fino al 1943 e durante  la occupazione italiana di Nizza venne ripristinato il quotidiano "Il Nizzardo“, diretto da Ezio Garibaldi, nipote di Giuseppe Garibaldi. In quegli anni fu rinomato anche il periodico </a:t>
            </a:r>
            <a:r>
              <a:rPr lang="it-IT" sz="2200" b="1">
                <a:latin typeface="Calibri" pitchFamily="34" charset="0"/>
              </a:rPr>
              <a:t>"Fert", </a:t>
            </a:r>
            <a:r>
              <a:rPr lang="it-IT" sz="2200">
                <a:latin typeface="Calibri" pitchFamily="34" charset="0"/>
              </a:rPr>
              <a:t>voce dei nizzardi rifugiatisi in Italia. L’occupazione italiana della Francia fu molto meno dura di quella tedesca tanto che migliaia di ebrei francesi si rifugiarono a Nizza per sfuggire ai nazisti. </a:t>
            </a:r>
          </a:p>
        </p:txBody>
      </p:sp>
      <p:pic>
        <p:nvPicPr>
          <p:cNvPr id="27661" name="Picture 2" descr="C:\Users\Bellosta\Desktop\Bundesarchiv_Bild_101II-MW-6268-06A,_Frankreich,_Italienische_Offiziere_und_Soldate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692150"/>
            <a:ext cx="452913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2</a:t>
            </a: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265113"/>
            <a:ext cx="8915400" cy="6589712"/>
            <a:chOff x="0" y="0"/>
            <a:chExt cx="5616" cy="4151"/>
          </a:xfrm>
        </p:grpSpPr>
        <p:sp>
          <p:nvSpPr>
            <p:cNvPr id="28692" name="AutoShape 3"/>
            <p:cNvSpPr>
              <a:spLocks/>
            </p:cNvSpPr>
            <p:nvPr/>
          </p:nvSpPr>
          <p:spPr bwMode="auto">
            <a:xfrm>
              <a:off x="0" y="0"/>
              <a:ext cx="5616" cy="4151"/>
            </a:xfrm>
            <a:prstGeom prst="rtTriangl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5638800" y="5275263"/>
            <a:ext cx="3389313" cy="685800"/>
            <a:chOff x="0" y="0"/>
            <a:chExt cx="2135" cy="432"/>
          </a:xfrm>
        </p:grpSpPr>
        <p:sp>
          <p:nvSpPr>
            <p:cNvPr id="28691" name="Rectangle 5"/>
            <p:cNvSpPr>
              <a:spLocks/>
            </p:cNvSpPr>
            <p:nvPr/>
          </p:nvSpPr>
          <p:spPr bwMode="auto">
            <a:xfrm>
              <a:off x="0" y="0"/>
              <a:ext cx="2135" cy="432"/>
            </a:xfrm>
            <a:prstGeom prst="rect">
              <a:avLst/>
            </a:prstGeom>
            <a:solidFill>
              <a:srgbClr val="CCFFFF">
                <a:alpha val="48627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8676" name="Group 6"/>
          <p:cNvGrpSpPr>
            <a:grpSpLocks/>
          </p:cNvGrpSpPr>
          <p:nvPr/>
        </p:nvGrpSpPr>
        <p:grpSpPr bwMode="auto">
          <a:xfrm>
            <a:off x="15875" y="1066800"/>
            <a:ext cx="9128125" cy="1320800"/>
            <a:chOff x="0" y="0"/>
            <a:chExt cx="5750" cy="832"/>
          </a:xfrm>
        </p:grpSpPr>
        <p:sp>
          <p:nvSpPr>
            <p:cNvPr id="28690" name="Rectangle 7"/>
            <p:cNvSpPr>
              <a:spLocks/>
            </p:cNvSpPr>
            <p:nvPr/>
          </p:nvSpPr>
          <p:spPr bwMode="auto">
            <a:xfrm>
              <a:off x="0" y="0"/>
              <a:ext cx="5750" cy="832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8677" name="Group 8"/>
          <p:cNvGrpSpPr>
            <a:grpSpLocks/>
          </p:cNvGrpSpPr>
          <p:nvPr/>
        </p:nvGrpSpPr>
        <p:grpSpPr bwMode="auto">
          <a:xfrm>
            <a:off x="5718175" y="6350"/>
            <a:ext cx="3298825" cy="6854825"/>
            <a:chOff x="0" y="0"/>
            <a:chExt cx="2077" cy="4318"/>
          </a:xfrm>
        </p:grpSpPr>
        <p:grpSp>
          <p:nvGrpSpPr>
            <p:cNvPr id="28688" name="Group 9"/>
            <p:cNvGrpSpPr>
              <a:grpSpLocks/>
            </p:cNvGrpSpPr>
            <p:nvPr/>
          </p:nvGrpSpPr>
          <p:grpSpPr bwMode="auto">
            <a:xfrm>
              <a:off x="0" y="0"/>
              <a:ext cx="2077" cy="4318"/>
              <a:chOff x="0" y="0"/>
              <a:chExt cx="2077" cy="4318"/>
            </a:xfrm>
          </p:grpSpPr>
          <p:sp>
            <p:nvSpPr>
              <p:cNvPr id="28689" name="AutoShape 10"/>
              <p:cNvSpPr>
                <a:spLocks/>
              </p:cNvSpPr>
              <p:nvPr/>
            </p:nvSpPr>
            <p:spPr bwMode="auto">
              <a:xfrm>
                <a:off x="0" y="0"/>
                <a:ext cx="2077" cy="4318"/>
              </a:xfrm>
              <a:custGeom>
                <a:avLst/>
                <a:gdLst>
                  <a:gd name="T0" fmla="*/ 2077 w 21139"/>
                  <a:gd name="T1" fmla="*/ 4318 h 21600"/>
                  <a:gd name="T2" fmla="*/ 2 w 21139"/>
                  <a:gd name="T3" fmla="*/ 2074 h 21600"/>
                  <a:gd name="T4" fmla="*/ 2058 w 2113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39"/>
                  <a:gd name="T10" fmla="*/ 0 h 21600"/>
                  <a:gd name="T11" fmla="*/ 21139 w 2113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39" h="21600">
                    <a:moveTo>
                      <a:pt x="21139" y="21600"/>
                    </a:moveTo>
                    <a:cubicBezTo>
                      <a:pt x="8996" y="21365"/>
                      <a:pt x="-461" y="16338"/>
                      <a:pt x="17" y="10373"/>
                    </a:cubicBezTo>
                    <a:cubicBezTo>
                      <a:pt x="466" y="4773"/>
                      <a:pt x="9551" y="270"/>
                      <a:pt x="20945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grpSp>
        <p:nvGrpSpPr>
          <p:cNvPr id="28678" name="Group 11"/>
          <p:cNvGrpSpPr>
            <a:grpSpLocks/>
          </p:cNvGrpSpPr>
          <p:nvPr/>
        </p:nvGrpSpPr>
        <p:grpSpPr bwMode="auto">
          <a:xfrm>
            <a:off x="6935788" y="-6350"/>
            <a:ext cx="2178050" cy="1535113"/>
            <a:chOff x="0" y="0"/>
            <a:chExt cx="1372" cy="967"/>
          </a:xfrm>
        </p:grpSpPr>
        <p:grpSp>
          <p:nvGrpSpPr>
            <p:cNvPr id="28686" name="Group 12"/>
            <p:cNvGrpSpPr>
              <a:grpSpLocks/>
            </p:cNvGrpSpPr>
            <p:nvPr/>
          </p:nvGrpSpPr>
          <p:grpSpPr bwMode="auto">
            <a:xfrm>
              <a:off x="0" y="0"/>
              <a:ext cx="1372" cy="967"/>
              <a:chOff x="0" y="0"/>
              <a:chExt cx="1372" cy="967"/>
            </a:xfrm>
          </p:grpSpPr>
          <p:sp>
            <p:nvSpPr>
              <p:cNvPr id="28687" name="AutoShape 13"/>
              <p:cNvSpPr>
                <a:spLocks/>
              </p:cNvSpPr>
              <p:nvPr/>
            </p:nvSpPr>
            <p:spPr bwMode="auto">
              <a:xfrm>
                <a:off x="0" y="0"/>
                <a:ext cx="1372" cy="967"/>
              </a:xfrm>
              <a:custGeom>
                <a:avLst/>
                <a:gdLst>
                  <a:gd name="T0" fmla="*/ 1372 w 21600"/>
                  <a:gd name="T1" fmla="*/ 967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21600" y="21600"/>
                    </a:moveTo>
                    <a:cubicBezTo>
                      <a:pt x="11957" y="21415"/>
                      <a:pt x="3382" y="1284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sp>
        <p:nvSpPr>
          <p:cNvPr id="28679" name="Line 14"/>
          <p:cNvSpPr>
            <a:spLocks noChangeShapeType="1"/>
          </p:cNvSpPr>
          <p:nvPr/>
        </p:nvSpPr>
        <p:spPr bwMode="auto">
          <a:xfrm rot="10800000">
            <a:off x="6672263" y="146050"/>
            <a:ext cx="2384425" cy="2703513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0" name="Line 15"/>
          <p:cNvSpPr>
            <a:spLocks noChangeShapeType="1"/>
          </p:cNvSpPr>
          <p:nvPr/>
        </p:nvSpPr>
        <p:spPr bwMode="auto">
          <a:xfrm>
            <a:off x="7243763" y="-7938"/>
            <a:ext cx="1587" cy="6807201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1" name="Line 16"/>
          <p:cNvSpPr>
            <a:spLocks noChangeShapeType="1"/>
          </p:cNvSpPr>
          <p:nvPr/>
        </p:nvSpPr>
        <p:spPr bwMode="auto">
          <a:xfrm>
            <a:off x="4763" y="596900"/>
            <a:ext cx="9139237" cy="1588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2" name="Rectangle 17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1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7175" y="1143000"/>
            <a:ext cx="8886825" cy="5715000"/>
          </a:xfrm>
        </p:spPr>
        <p:txBody>
          <a:bodyPr lIns="38100" tIns="38100" rIns="-6350" bIns="38100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latin typeface="Comic Sans MS" pitchFamily="66" charset="0"/>
            </a:endParaRPr>
          </a:p>
          <a:p>
            <a:pPr marL="358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8684" name="Rettangolo 21"/>
          <p:cNvSpPr>
            <a:spLocks noChangeArrowheads="1"/>
          </p:cNvSpPr>
          <p:nvPr/>
        </p:nvSpPr>
        <p:spPr bwMode="auto">
          <a:xfrm>
            <a:off x="468313" y="836613"/>
            <a:ext cx="8351837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200">
                <a:latin typeface="Calibri" pitchFamily="34" charset="0"/>
              </a:rPr>
              <a:t>Con la fine del conflitto, Nizza ritornò alla Francia (1947); allo stesso tempo l’Italia perse anche i comuni di Briga e Tenda (</a:t>
            </a:r>
            <a:r>
              <a:rPr lang="it-IT" sz="2200" b="1">
                <a:latin typeface="Calibri" pitchFamily="34" charset="0"/>
              </a:rPr>
              <a:t>Trattato di Parigi</a:t>
            </a:r>
            <a:r>
              <a:rPr lang="it-IT" sz="2200">
                <a:latin typeface="Calibri" pitchFamily="34" charset="0"/>
              </a:rPr>
              <a:t>).</a:t>
            </a:r>
          </a:p>
          <a:p>
            <a:pPr algn="just"/>
            <a:r>
              <a:rPr lang="it-IT" sz="2200">
                <a:latin typeface="Calibri" pitchFamily="34" charset="0"/>
              </a:rPr>
              <a:t>Molti abitanti di questi due comuni del Nizzardo e degli altri territori ceduti alla Francia, si trasferirono in Italia, principalmente in Piemonte e Liguria. Oggi la regione è preminentemente di lingua francese. Solo sulla costa, a Mentone e sulle montagne intorno a Tenda, sono presenti ancora dei madrelingua italiani o abitanti che parlano il dialetto </a:t>
            </a:r>
            <a:r>
              <a:rPr lang="it-IT" sz="2200" b="1" i="1">
                <a:latin typeface="Calibri" pitchFamily="34" charset="0"/>
              </a:rPr>
              <a:t>intemelio</a:t>
            </a:r>
            <a:r>
              <a:rPr lang="it-IT" sz="2200" i="1">
                <a:latin typeface="Calibri" pitchFamily="34" charset="0"/>
              </a:rPr>
              <a:t>. </a:t>
            </a:r>
            <a:r>
              <a:rPr lang="it-IT" sz="2200">
                <a:latin typeface="Calibri" pitchFamily="34" charset="0"/>
              </a:rPr>
              <a:t> Il Nizzardo fa oggi parte del dipartimento delle Alpi Marittime.</a:t>
            </a:r>
          </a:p>
          <a:p>
            <a:pPr algn="just"/>
            <a:endParaRPr lang="it-IT" sz="2200">
              <a:latin typeface="Calibri" pitchFamily="34" charset="0"/>
            </a:endParaRPr>
          </a:p>
          <a:p>
            <a:pPr algn="just"/>
            <a:endParaRPr lang="it-IT" sz="2200">
              <a:latin typeface="Calibri" pitchFamily="34" charset="0"/>
            </a:endParaRPr>
          </a:p>
          <a:p>
            <a:pPr algn="just"/>
            <a:endParaRPr lang="it-IT" sz="2200">
              <a:latin typeface="Calibri" pitchFamily="34" charset="0"/>
            </a:endParaRPr>
          </a:p>
          <a:p>
            <a:pPr algn="just"/>
            <a:endParaRPr lang="it-IT" sz="2200">
              <a:latin typeface="Calibri" pitchFamily="34" charset="0"/>
            </a:endParaRPr>
          </a:p>
          <a:p>
            <a:pPr algn="just"/>
            <a:endParaRPr lang="it-IT" sz="2200">
              <a:latin typeface="Calibri" pitchFamily="34" charset="0"/>
            </a:endParaRPr>
          </a:p>
          <a:p>
            <a:pPr algn="just"/>
            <a:endParaRPr lang="it-IT" sz="2200">
              <a:latin typeface="Calibri" pitchFamily="34" charset="0"/>
            </a:endParaRPr>
          </a:p>
          <a:p>
            <a:pPr algn="just"/>
            <a:endParaRPr lang="it-IT" sz="2200">
              <a:latin typeface="Calibri" pitchFamily="34" charset="0"/>
            </a:endParaRPr>
          </a:p>
          <a:p>
            <a:pPr algn="just"/>
            <a:r>
              <a:rPr lang="it-IT" sz="2200">
                <a:latin typeface="Calibri" pitchFamily="34" charset="0"/>
              </a:rPr>
              <a:t>			       </a:t>
            </a:r>
            <a:r>
              <a:rPr lang="it-IT" b="1">
                <a:latin typeface="Calibri" pitchFamily="34" charset="0"/>
              </a:rPr>
              <a:t>Piazza Garibaldi a Nizza</a:t>
            </a:r>
          </a:p>
        </p:txBody>
      </p:sp>
      <p:pic>
        <p:nvPicPr>
          <p:cNvPr id="28685" name="Picture 2" descr="C:\Users\Bellosta\Desktop\1020041_1335007087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716338"/>
            <a:ext cx="5329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2</a:t>
            </a:r>
          </a:p>
        </p:txBody>
      </p:sp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265113"/>
            <a:ext cx="8915400" cy="6589712"/>
            <a:chOff x="0" y="0"/>
            <a:chExt cx="5616" cy="4151"/>
          </a:xfrm>
        </p:grpSpPr>
        <p:sp>
          <p:nvSpPr>
            <p:cNvPr id="29715" name="AutoShape 3"/>
            <p:cNvSpPr>
              <a:spLocks/>
            </p:cNvSpPr>
            <p:nvPr/>
          </p:nvSpPr>
          <p:spPr bwMode="auto">
            <a:xfrm>
              <a:off x="0" y="0"/>
              <a:ext cx="5616" cy="4151"/>
            </a:xfrm>
            <a:prstGeom prst="rtTriangl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9699" name="Group 4"/>
          <p:cNvGrpSpPr>
            <a:grpSpLocks/>
          </p:cNvGrpSpPr>
          <p:nvPr/>
        </p:nvGrpSpPr>
        <p:grpSpPr bwMode="auto">
          <a:xfrm>
            <a:off x="5638800" y="5275263"/>
            <a:ext cx="3389313" cy="685800"/>
            <a:chOff x="0" y="0"/>
            <a:chExt cx="2135" cy="432"/>
          </a:xfrm>
        </p:grpSpPr>
        <p:sp>
          <p:nvSpPr>
            <p:cNvPr id="29714" name="Rectangle 5"/>
            <p:cNvSpPr>
              <a:spLocks/>
            </p:cNvSpPr>
            <p:nvPr/>
          </p:nvSpPr>
          <p:spPr bwMode="auto">
            <a:xfrm>
              <a:off x="0" y="0"/>
              <a:ext cx="2135" cy="432"/>
            </a:xfrm>
            <a:prstGeom prst="rect">
              <a:avLst/>
            </a:prstGeom>
            <a:solidFill>
              <a:srgbClr val="CCFFFF">
                <a:alpha val="48627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9700" name="Group 6"/>
          <p:cNvGrpSpPr>
            <a:grpSpLocks/>
          </p:cNvGrpSpPr>
          <p:nvPr/>
        </p:nvGrpSpPr>
        <p:grpSpPr bwMode="auto">
          <a:xfrm>
            <a:off x="15875" y="1066800"/>
            <a:ext cx="9128125" cy="1320800"/>
            <a:chOff x="0" y="0"/>
            <a:chExt cx="5750" cy="832"/>
          </a:xfrm>
        </p:grpSpPr>
        <p:sp>
          <p:nvSpPr>
            <p:cNvPr id="29713" name="Rectangle 7"/>
            <p:cNvSpPr>
              <a:spLocks/>
            </p:cNvSpPr>
            <p:nvPr/>
          </p:nvSpPr>
          <p:spPr bwMode="auto">
            <a:xfrm>
              <a:off x="0" y="0"/>
              <a:ext cx="5750" cy="832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9701" name="Group 8"/>
          <p:cNvGrpSpPr>
            <a:grpSpLocks/>
          </p:cNvGrpSpPr>
          <p:nvPr/>
        </p:nvGrpSpPr>
        <p:grpSpPr bwMode="auto">
          <a:xfrm>
            <a:off x="5718175" y="6350"/>
            <a:ext cx="3298825" cy="6854825"/>
            <a:chOff x="0" y="0"/>
            <a:chExt cx="2077" cy="4318"/>
          </a:xfrm>
        </p:grpSpPr>
        <p:grpSp>
          <p:nvGrpSpPr>
            <p:cNvPr id="29711" name="Group 9"/>
            <p:cNvGrpSpPr>
              <a:grpSpLocks/>
            </p:cNvGrpSpPr>
            <p:nvPr/>
          </p:nvGrpSpPr>
          <p:grpSpPr bwMode="auto">
            <a:xfrm>
              <a:off x="0" y="0"/>
              <a:ext cx="2077" cy="4318"/>
              <a:chOff x="0" y="0"/>
              <a:chExt cx="2077" cy="4318"/>
            </a:xfrm>
          </p:grpSpPr>
          <p:sp>
            <p:nvSpPr>
              <p:cNvPr id="29712" name="AutoShape 10"/>
              <p:cNvSpPr>
                <a:spLocks/>
              </p:cNvSpPr>
              <p:nvPr/>
            </p:nvSpPr>
            <p:spPr bwMode="auto">
              <a:xfrm>
                <a:off x="0" y="0"/>
                <a:ext cx="2077" cy="4318"/>
              </a:xfrm>
              <a:custGeom>
                <a:avLst/>
                <a:gdLst>
                  <a:gd name="T0" fmla="*/ 2077 w 21139"/>
                  <a:gd name="T1" fmla="*/ 4318 h 21600"/>
                  <a:gd name="T2" fmla="*/ 2 w 21139"/>
                  <a:gd name="T3" fmla="*/ 2074 h 21600"/>
                  <a:gd name="T4" fmla="*/ 2058 w 2113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39"/>
                  <a:gd name="T10" fmla="*/ 0 h 21600"/>
                  <a:gd name="T11" fmla="*/ 21139 w 2113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39" h="21600">
                    <a:moveTo>
                      <a:pt x="21139" y="21600"/>
                    </a:moveTo>
                    <a:cubicBezTo>
                      <a:pt x="8996" y="21365"/>
                      <a:pt x="-461" y="16338"/>
                      <a:pt x="17" y="10373"/>
                    </a:cubicBezTo>
                    <a:cubicBezTo>
                      <a:pt x="466" y="4773"/>
                      <a:pt x="9551" y="270"/>
                      <a:pt x="20945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grpSp>
        <p:nvGrpSpPr>
          <p:cNvPr id="29702" name="Group 11"/>
          <p:cNvGrpSpPr>
            <a:grpSpLocks/>
          </p:cNvGrpSpPr>
          <p:nvPr/>
        </p:nvGrpSpPr>
        <p:grpSpPr bwMode="auto">
          <a:xfrm>
            <a:off x="6935788" y="-6350"/>
            <a:ext cx="2178050" cy="1535113"/>
            <a:chOff x="0" y="0"/>
            <a:chExt cx="1372" cy="967"/>
          </a:xfrm>
        </p:grpSpPr>
        <p:grpSp>
          <p:nvGrpSpPr>
            <p:cNvPr id="29709" name="Group 12"/>
            <p:cNvGrpSpPr>
              <a:grpSpLocks/>
            </p:cNvGrpSpPr>
            <p:nvPr/>
          </p:nvGrpSpPr>
          <p:grpSpPr bwMode="auto">
            <a:xfrm>
              <a:off x="0" y="0"/>
              <a:ext cx="1372" cy="967"/>
              <a:chOff x="0" y="0"/>
              <a:chExt cx="1372" cy="967"/>
            </a:xfrm>
          </p:grpSpPr>
          <p:sp>
            <p:nvSpPr>
              <p:cNvPr id="29710" name="AutoShape 13"/>
              <p:cNvSpPr>
                <a:spLocks/>
              </p:cNvSpPr>
              <p:nvPr/>
            </p:nvSpPr>
            <p:spPr bwMode="auto">
              <a:xfrm>
                <a:off x="0" y="0"/>
                <a:ext cx="1372" cy="967"/>
              </a:xfrm>
              <a:custGeom>
                <a:avLst/>
                <a:gdLst>
                  <a:gd name="T0" fmla="*/ 1372 w 21600"/>
                  <a:gd name="T1" fmla="*/ 967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21600" y="21600"/>
                    </a:moveTo>
                    <a:cubicBezTo>
                      <a:pt x="11957" y="21415"/>
                      <a:pt x="3382" y="1284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sp>
        <p:nvSpPr>
          <p:cNvPr id="29703" name="Line 14"/>
          <p:cNvSpPr>
            <a:spLocks noChangeShapeType="1"/>
          </p:cNvSpPr>
          <p:nvPr/>
        </p:nvSpPr>
        <p:spPr bwMode="auto">
          <a:xfrm rot="10800000">
            <a:off x="6672263" y="146050"/>
            <a:ext cx="2384425" cy="2703513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704" name="Line 15"/>
          <p:cNvSpPr>
            <a:spLocks noChangeShapeType="1"/>
          </p:cNvSpPr>
          <p:nvPr/>
        </p:nvSpPr>
        <p:spPr bwMode="auto">
          <a:xfrm>
            <a:off x="7243763" y="-7938"/>
            <a:ext cx="1587" cy="6807201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705" name="Line 16"/>
          <p:cNvSpPr>
            <a:spLocks noChangeShapeType="1"/>
          </p:cNvSpPr>
          <p:nvPr/>
        </p:nvSpPr>
        <p:spPr bwMode="auto">
          <a:xfrm>
            <a:off x="4763" y="596900"/>
            <a:ext cx="9139237" cy="1588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706" name="Rectangle 17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1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7175" y="1143000"/>
            <a:ext cx="8886825" cy="5715000"/>
          </a:xfrm>
        </p:spPr>
        <p:txBody>
          <a:bodyPr lIns="38100" tIns="38100" rIns="-6350" bIns="38100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latin typeface="Comic Sans MS" pitchFamily="66" charset="0"/>
            </a:endParaRPr>
          </a:p>
          <a:p>
            <a:pPr marL="358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9708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67713" cy="8382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it-IT" sz="280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2</a:t>
            </a:r>
          </a:p>
        </p:txBody>
      </p:sp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265113"/>
            <a:ext cx="8915400" cy="6589712"/>
            <a:chOff x="0" y="0"/>
            <a:chExt cx="5616" cy="4151"/>
          </a:xfrm>
        </p:grpSpPr>
        <p:sp>
          <p:nvSpPr>
            <p:cNvPr id="14356" name="AutoShape 3"/>
            <p:cNvSpPr>
              <a:spLocks/>
            </p:cNvSpPr>
            <p:nvPr/>
          </p:nvSpPr>
          <p:spPr bwMode="auto">
            <a:xfrm>
              <a:off x="0" y="0"/>
              <a:ext cx="5616" cy="4151"/>
            </a:xfrm>
            <a:prstGeom prst="rtTriangl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5638800" y="5275263"/>
            <a:ext cx="3389313" cy="685800"/>
            <a:chOff x="0" y="0"/>
            <a:chExt cx="2135" cy="432"/>
          </a:xfrm>
        </p:grpSpPr>
        <p:sp>
          <p:nvSpPr>
            <p:cNvPr id="14355" name="Rectangle 5"/>
            <p:cNvSpPr>
              <a:spLocks/>
            </p:cNvSpPr>
            <p:nvPr/>
          </p:nvSpPr>
          <p:spPr bwMode="auto">
            <a:xfrm>
              <a:off x="0" y="0"/>
              <a:ext cx="2135" cy="432"/>
            </a:xfrm>
            <a:prstGeom prst="rect">
              <a:avLst/>
            </a:prstGeom>
            <a:solidFill>
              <a:srgbClr val="CCFFFF">
                <a:alpha val="48627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4340" name="Group 6"/>
          <p:cNvGrpSpPr>
            <a:grpSpLocks/>
          </p:cNvGrpSpPr>
          <p:nvPr/>
        </p:nvGrpSpPr>
        <p:grpSpPr bwMode="auto">
          <a:xfrm>
            <a:off x="15875" y="1066800"/>
            <a:ext cx="9128125" cy="1320800"/>
            <a:chOff x="0" y="0"/>
            <a:chExt cx="5750" cy="832"/>
          </a:xfrm>
        </p:grpSpPr>
        <p:sp>
          <p:nvSpPr>
            <p:cNvPr id="14354" name="Rectangle 7"/>
            <p:cNvSpPr>
              <a:spLocks/>
            </p:cNvSpPr>
            <p:nvPr/>
          </p:nvSpPr>
          <p:spPr bwMode="auto">
            <a:xfrm>
              <a:off x="0" y="0"/>
              <a:ext cx="5750" cy="832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4341" name="Group 8"/>
          <p:cNvGrpSpPr>
            <a:grpSpLocks/>
          </p:cNvGrpSpPr>
          <p:nvPr/>
        </p:nvGrpSpPr>
        <p:grpSpPr bwMode="auto">
          <a:xfrm>
            <a:off x="5718175" y="6350"/>
            <a:ext cx="3298825" cy="6854825"/>
            <a:chOff x="0" y="0"/>
            <a:chExt cx="2077" cy="4318"/>
          </a:xfrm>
        </p:grpSpPr>
        <p:grpSp>
          <p:nvGrpSpPr>
            <p:cNvPr id="14352" name="Group 9"/>
            <p:cNvGrpSpPr>
              <a:grpSpLocks/>
            </p:cNvGrpSpPr>
            <p:nvPr/>
          </p:nvGrpSpPr>
          <p:grpSpPr bwMode="auto">
            <a:xfrm>
              <a:off x="0" y="0"/>
              <a:ext cx="2077" cy="4318"/>
              <a:chOff x="0" y="0"/>
              <a:chExt cx="2077" cy="4318"/>
            </a:xfrm>
          </p:grpSpPr>
          <p:sp>
            <p:nvSpPr>
              <p:cNvPr id="14353" name="AutoShape 10"/>
              <p:cNvSpPr>
                <a:spLocks/>
              </p:cNvSpPr>
              <p:nvPr/>
            </p:nvSpPr>
            <p:spPr bwMode="auto">
              <a:xfrm>
                <a:off x="0" y="0"/>
                <a:ext cx="2077" cy="4318"/>
              </a:xfrm>
              <a:custGeom>
                <a:avLst/>
                <a:gdLst>
                  <a:gd name="T0" fmla="*/ 2077 w 21139"/>
                  <a:gd name="T1" fmla="*/ 4318 h 21600"/>
                  <a:gd name="T2" fmla="*/ 2 w 21139"/>
                  <a:gd name="T3" fmla="*/ 2074 h 21600"/>
                  <a:gd name="T4" fmla="*/ 2058 w 2113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39"/>
                  <a:gd name="T10" fmla="*/ 0 h 21600"/>
                  <a:gd name="T11" fmla="*/ 21139 w 2113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39" h="21600">
                    <a:moveTo>
                      <a:pt x="21139" y="21600"/>
                    </a:moveTo>
                    <a:cubicBezTo>
                      <a:pt x="8996" y="21365"/>
                      <a:pt x="-461" y="16338"/>
                      <a:pt x="17" y="10373"/>
                    </a:cubicBezTo>
                    <a:cubicBezTo>
                      <a:pt x="466" y="4773"/>
                      <a:pt x="9551" y="270"/>
                      <a:pt x="20945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grpSp>
        <p:nvGrpSpPr>
          <p:cNvPr id="14342" name="Group 11"/>
          <p:cNvGrpSpPr>
            <a:grpSpLocks/>
          </p:cNvGrpSpPr>
          <p:nvPr/>
        </p:nvGrpSpPr>
        <p:grpSpPr bwMode="auto">
          <a:xfrm>
            <a:off x="6935788" y="-6350"/>
            <a:ext cx="2178050" cy="1535113"/>
            <a:chOff x="0" y="0"/>
            <a:chExt cx="1372" cy="967"/>
          </a:xfrm>
        </p:grpSpPr>
        <p:grpSp>
          <p:nvGrpSpPr>
            <p:cNvPr id="14350" name="Group 12"/>
            <p:cNvGrpSpPr>
              <a:grpSpLocks/>
            </p:cNvGrpSpPr>
            <p:nvPr/>
          </p:nvGrpSpPr>
          <p:grpSpPr bwMode="auto">
            <a:xfrm>
              <a:off x="0" y="0"/>
              <a:ext cx="1372" cy="967"/>
              <a:chOff x="0" y="0"/>
              <a:chExt cx="1372" cy="967"/>
            </a:xfrm>
          </p:grpSpPr>
          <p:sp>
            <p:nvSpPr>
              <p:cNvPr id="14351" name="AutoShape 13"/>
              <p:cNvSpPr>
                <a:spLocks/>
              </p:cNvSpPr>
              <p:nvPr/>
            </p:nvSpPr>
            <p:spPr bwMode="auto">
              <a:xfrm>
                <a:off x="0" y="0"/>
                <a:ext cx="1372" cy="967"/>
              </a:xfrm>
              <a:custGeom>
                <a:avLst/>
                <a:gdLst>
                  <a:gd name="T0" fmla="*/ 1372 w 21600"/>
                  <a:gd name="T1" fmla="*/ 967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21600" y="21600"/>
                    </a:moveTo>
                    <a:cubicBezTo>
                      <a:pt x="11957" y="21415"/>
                      <a:pt x="3382" y="1284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sp>
        <p:nvSpPr>
          <p:cNvPr id="14343" name="Line 14"/>
          <p:cNvSpPr>
            <a:spLocks noChangeShapeType="1"/>
          </p:cNvSpPr>
          <p:nvPr/>
        </p:nvSpPr>
        <p:spPr bwMode="auto">
          <a:xfrm rot="10800000">
            <a:off x="6672263" y="146050"/>
            <a:ext cx="2384425" cy="2703513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44" name="Line 15"/>
          <p:cNvSpPr>
            <a:spLocks noChangeShapeType="1"/>
          </p:cNvSpPr>
          <p:nvPr/>
        </p:nvSpPr>
        <p:spPr bwMode="auto">
          <a:xfrm>
            <a:off x="7243763" y="-7938"/>
            <a:ext cx="1587" cy="6807201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45" name="Line 16"/>
          <p:cNvSpPr>
            <a:spLocks noChangeShapeType="1"/>
          </p:cNvSpPr>
          <p:nvPr/>
        </p:nvSpPr>
        <p:spPr bwMode="auto">
          <a:xfrm>
            <a:off x="4763" y="596900"/>
            <a:ext cx="9139237" cy="1588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46" name="Rectangle 17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1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7175" y="1143000"/>
            <a:ext cx="8886825" cy="5715000"/>
          </a:xfrm>
        </p:spPr>
        <p:txBody>
          <a:bodyPr lIns="38100" tIns="38100" rIns="-6350" bIns="38100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latin typeface="Comic Sans MS" pitchFamily="66" charset="0"/>
            </a:endParaRPr>
          </a:p>
          <a:p>
            <a:pPr marL="358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14348" name="Rettangolo 21"/>
          <p:cNvSpPr>
            <a:spLocks noChangeArrowheads="1"/>
          </p:cNvSpPr>
          <p:nvPr/>
        </p:nvSpPr>
        <p:spPr bwMode="auto">
          <a:xfrm>
            <a:off x="2627313" y="765175"/>
            <a:ext cx="63373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Calibri" pitchFamily="34" charset="0"/>
              </a:rPr>
              <a:t>	            Originariamente, sia la Contea che 	            il Ducato  controllavano  gli  attuali  	            dipartimenti  francesi della  Savoia, 	            dell’Alta Savoia e delle Alpi Maritti-	            me, oltre a numerosi possedimenti s	            sul versante italiano  delle  Alpi,  in  V	            Valle d’Aosta  e in una zona  margi- g	            nale del Piemonte  comprendente </a:t>
            </a:r>
          </a:p>
          <a:p>
            <a:r>
              <a:rPr lang="it-IT" sz="2400">
                <a:latin typeface="Calibri" pitchFamily="34" charset="0"/>
              </a:rPr>
              <a:t>	            Pinerolo, Savigliano,  Fossano,  Cu-	            neo e Torino; la parte restante  del </a:t>
            </a:r>
            <a:r>
              <a:rPr lang="it-IT">
                <a:latin typeface="Calibri" pitchFamily="34" charset="0"/>
              </a:rPr>
              <a:t> s	                </a:t>
            </a:r>
            <a:r>
              <a:rPr lang="it-IT" sz="2400">
                <a:latin typeface="Calibri" pitchFamily="34" charset="0"/>
              </a:rPr>
              <a:t>Piemonte era soggetta varie signo-	            rie subalpine (di Monferrato, di S</a:t>
            </a:r>
            <a:r>
              <a:rPr lang="it-IT" sz="2400" u="sng">
                <a:latin typeface="Calibri" pitchFamily="34" charset="0"/>
              </a:rPr>
              <a:t>a</a:t>
            </a:r>
            <a:r>
              <a:rPr lang="it-IT" sz="2400">
                <a:latin typeface="Calibri" pitchFamily="34" charset="0"/>
              </a:rPr>
              <a:t> 	            luzzo),  mentre il  Novarese appar- 	            teneva al  Ducato di  Milano  degli 	            Sforza.</a:t>
            </a: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</p:txBody>
      </p:sp>
      <p:pic>
        <p:nvPicPr>
          <p:cNvPr id="14349" name="Picture 2" descr="C:\Users\Bellosta\Desktop\Massif_des_Alpes_map-fr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411797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2</a:t>
            </a:r>
          </a:p>
        </p:txBody>
      </p:sp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265113"/>
            <a:ext cx="8915400" cy="6589712"/>
            <a:chOff x="0" y="0"/>
            <a:chExt cx="5616" cy="4151"/>
          </a:xfrm>
        </p:grpSpPr>
        <p:sp>
          <p:nvSpPr>
            <p:cNvPr id="15380" name="AutoShape 3"/>
            <p:cNvSpPr>
              <a:spLocks/>
            </p:cNvSpPr>
            <p:nvPr/>
          </p:nvSpPr>
          <p:spPr bwMode="auto">
            <a:xfrm>
              <a:off x="0" y="0"/>
              <a:ext cx="5616" cy="4151"/>
            </a:xfrm>
            <a:prstGeom prst="rtTriangl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5638800" y="5275263"/>
            <a:ext cx="3389313" cy="685800"/>
            <a:chOff x="0" y="0"/>
            <a:chExt cx="2135" cy="432"/>
          </a:xfrm>
        </p:grpSpPr>
        <p:sp>
          <p:nvSpPr>
            <p:cNvPr id="15379" name="Rectangle 5"/>
            <p:cNvSpPr>
              <a:spLocks/>
            </p:cNvSpPr>
            <p:nvPr/>
          </p:nvSpPr>
          <p:spPr bwMode="auto">
            <a:xfrm>
              <a:off x="0" y="0"/>
              <a:ext cx="2135" cy="432"/>
            </a:xfrm>
            <a:prstGeom prst="rect">
              <a:avLst/>
            </a:prstGeom>
            <a:solidFill>
              <a:srgbClr val="CCFFFF">
                <a:alpha val="48627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5364" name="Group 6"/>
          <p:cNvGrpSpPr>
            <a:grpSpLocks/>
          </p:cNvGrpSpPr>
          <p:nvPr/>
        </p:nvGrpSpPr>
        <p:grpSpPr bwMode="auto">
          <a:xfrm>
            <a:off x="15875" y="476250"/>
            <a:ext cx="9128125" cy="8426450"/>
            <a:chOff x="0" y="-27"/>
            <a:chExt cx="5750" cy="1415"/>
          </a:xfrm>
        </p:grpSpPr>
        <p:sp>
          <p:nvSpPr>
            <p:cNvPr id="15378" name="Rectangle 7"/>
            <p:cNvSpPr>
              <a:spLocks/>
            </p:cNvSpPr>
            <p:nvPr/>
          </p:nvSpPr>
          <p:spPr bwMode="auto">
            <a:xfrm>
              <a:off x="0" y="-27"/>
              <a:ext cx="5750" cy="1415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5365" name="Group 8"/>
          <p:cNvGrpSpPr>
            <a:grpSpLocks/>
          </p:cNvGrpSpPr>
          <p:nvPr/>
        </p:nvGrpSpPr>
        <p:grpSpPr bwMode="auto">
          <a:xfrm>
            <a:off x="5718175" y="6350"/>
            <a:ext cx="3298825" cy="6854825"/>
            <a:chOff x="0" y="0"/>
            <a:chExt cx="2077" cy="4318"/>
          </a:xfrm>
        </p:grpSpPr>
        <p:grpSp>
          <p:nvGrpSpPr>
            <p:cNvPr id="15376" name="Group 9"/>
            <p:cNvGrpSpPr>
              <a:grpSpLocks/>
            </p:cNvGrpSpPr>
            <p:nvPr/>
          </p:nvGrpSpPr>
          <p:grpSpPr bwMode="auto">
            <a:xfrm>
              <a:off x="0" y="0"/>
              <a:ext cx="2077" cy="4318"/>
              <a:chOff x="0" y="0"/>
              <a:chExt cx="2077" cy="4318"/>
            </a:xfrm>
          </p:grpSpPr>
          <p:sp>
            <p:nvSpPr>
              <p:cNvPr id="15377" name="AutoShape 10"/>
              <p:cNvSpPr>
                <a:spLocks/>
              </p:cNvSpPr>
              <p:nvPr/>
            </p:nvSpPr>
            <p:spPr bwMode="auto">
              <a:xfrm>
                <a:off x="0" y="0"/>
                <a:ext cx="2077" cy="4318"/>
              </a:xfrm>
              <a:custGeom>
                <a:avLst/>
                <a:gdLst>
                  <a:gd name="T0" fmla="*/ 2077 w 21139"/>
                  <a:gd name="T1" fmla="*/ 4318 h 21600"/>
                  <a:gd name="T2" fmla="*/ 2 w 21139"/>
                  <a:gd name="T3" fmla="*/ 2074 h 21600"/>
                  <a:gd name="T4" fmla="*/ 2058 w 2113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39"/>
                  <a:gd name="T10" fmla="*/ 0 h 21600"/>
                  <a:gd name="T11" fmla="*/ 21139 w 2113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39" h="21600">
                    <a:moveTo>
                      <a:pt x="21139" y="21600"/>
                    </a:moveTo>
                    <a:cubicBezTo>
                      <a:pt x="8996" y="21365"/>
                      <a:pt x="-461" y="16338"/>
                      <a:pt x="17" y="10373"/>
                    </a:cubicBezTo>
                    <a:cubicBezTo>
                      <a:pt x="466" y="4773"/>
                      <a:pt x="9551" y="270"/>
                      <a:pt x="20945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grpSp>
        <p:nvGrpSpPr>
          <p:cNvPr id="15366" name="Group 11"/>
          <p:cNvGrpSpPr>
            <a:grpSpLocks/>
          </p:cNvGrpSpPr>
          <p:nvPr/>
        </p:nvGrpSpPr>
        <p:grpSpPr bwMode="auto">
          <a:xfrm>
            <a:off x="6935788" y="-6350"/>
            <a:ext cx="2178050" cy="1535113"/>
            <a:chOff x="0" y="0"/>
            <a:chExt cx="1372" cy="967"/>
          </a:xfrm>
        </p:grpSpPr>
        <p:grpSp>
          <p:nvGrpSpPr>
            <p:cNvPr id="15374" name="Group 12"/>
            <p:cNvGrpSpPr>
              <a:grpSpLocks/>
            </p:cNvGrpSpPr>
            <p:nvPr/>
          </p:nvGrpSpPr>
          <p:grpSpPr bwMode="auto">
            <a:xfrm>
              <a:off x="0" y="0"/>
              <a:ext cx="1372" cy="967"/>
              <a:chOff x="0" y="0"/>
              <a:chExt cx="1372" cy="967"/>
            </a:xfrm>
          </p:grpSpPr>
          <p:sp>
            <p:nvSpPr>
              <p:cNvPr id="15375" name="AutoShape 13"/>
              <p:cNvSpPr>
                <a:spLocks/>
              </p:cNvSpPr>
              <p:nvPr/>
            </p:nvSpPr>
            <p:spPr bwMode="auto">
              <a:xfrm>
                <a:off x="0" y="0"/>
                <a:ext cx="1372" cy="967"/>
              </a:xfrm>
              <a:custGeom>
                <a:avLst/>
                <a:gdLst>
                  <a:gd name="T0" fmla="*/ 1372 w 21600"/>
                  <a:gd name="T1" fmla="*/ 967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21600" y="21600"/>
                    </a:moveTo>
                    <a:cubicBezTo>
                      <a:pt x="11957" y="21415"/>
                      <a:pt x="3382" y="1284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sp>
        <p:nvSpPr>
          <p:cNvPr id="15367" name="Line 14"/>
          <p:cNvSpPr>
            <a:spLocks noChangeShapeType="1"/>
          </p:cNvSpPr>
          <p:nvPr/>
        </p:nvSpPr>
        <p:spPr bwMode="auto">
          <a:xfrm rot="10800000">
            <a:off x="6672263" y="146050"/>
            <a:ext cx="2384425" cy="2703513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368" name="Line 15"/>
          <p:cNvSpPr>
            <a:spLocks noChangeShapeType="1"/>
          </p:cNvSpPr>
          <p:nvPr/>
        </p:nvSpPr>
        <p:spPr bwMode="auto">
          <a:xfrm>
            <a:off x="7243763" y="-7938"/>
            <a:ext cx="1587" cy="6807201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369" name="Line 16"/>
          <p:cNvSpPr>
            <a:spLocks noChangeShapeType="1"/>
          </p:cNvSpPr>
          <p:nvPr/>
        </p:nvSpPr>
        <p:spPr bwMode="auto">
          <a:xfrm>
            <a:off x="4763" y="596900"/>
            <a:ext cx="9139237" cy="1588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370" name="Rectangle 17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1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7175" y="1143000"/>
            <a:ext cx="8886825" cy="5715000"/>
          </a:xfrm>
        </p:spPr>
        <p:txBody>
          <a:bodyPr lIns="38100" tIns="38100" rIns="-6350" bIns="38100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latin typeface="Comic Sans MS" pitchFamily="66" charset="0"/>
            </a:endParaRPr>
          </a:p>
          <a:p>
            <a:pPr marL="358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15372" name="Titolo 1"/>
          <p:cNvSpPr>
            <a:spLocks noGrp="1"/>
          </p:cNvSpPr>
          <p:nvPr>
            <p:ph type="title"/>
          </p:nvPr>
        </p:nvSpPr>
        <p:spPr>
          <a:xfrm>
            <a:off x="468313" y="71438"/>
            <a:ext cx="8366125" cy="5492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sz="2800" smtClean="0">
                <a:latin typeface="Comic Sans MS" pitchFamily="66" charset="0"/>
              </a:rPr>
              <a:t>Italia politica nel 1499</a:t>
            </a:r>
          </a:p>
        </p:txBody>
      </p:sp>
      <p:pic>
        <p:nvPicPr>
          <p:cNvPr id="15373" name="Picture 2" descr="C:\Users\Bellosta\Desktop\Grandi_Casate_Italiane_nel_149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8208963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2</a:t>
            </a:r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265113"/>
            <a:ext cx="8915400" cy="6589712"/>
            <a:chOff x="0" y="0"/>
            <a:chExt cx="5616" cy="4151"/>
          </a:xfrm>
        </p:grpSpPr>
        <p:sp>
          <p:nvSpPr>
            <p:cNvPr id="2" name="AutoShape 3"/>
            <p:cNvSpPr>
              <a:spLocks/>
            </p:cNvSpPr>
            <p:nvPr/>
          </p:nvSpPr>
          <p:spPr bwMode="auto">
            <a:xfrm>
              <a:off x="0" y="0"/>
              <a:ext cx="5616" cy="4151"/>
            </a:xfrm>
            <a:prstGeom prst="rtTriangl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5638800" y="5275263"/>
            <a:ext cx="3389313" cy="685800"/>
            <a:chOff x="0" y="0"/>
            <a:chExt cx="2135" cy="432"/>
          </a:xfrm>
        </p:grpSpPr>
        <p:sp>
          <p:nvSpPr>
            <p:cNvPr id="16402" name="Rectangle 5"/>
            <p:cNvSpPr>
              <a:spLocks/>
            </p:cNvSpPr>
            <p:nvPr/>
          </p:nvSpPr>
          <p:spPr bwMode="auto">
            <a:xfrm>
              <a:off x="0" y="0"/>
              <a:ext cx="2135" cy="432"/>
            </a:xfrm>
            <a:prstGeom prst="rect">
              <a:avLst/>
            </a:prstGeom>
            <a:solidFill>
              <a:srgbClr val="CCFFFF">
                <a:alpha val="48627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15875" y="1066800"/>
            <a:ext cx="9128125" cy="1320800"/>
            <a:chOff x="0" y="0"/>
            <a:chExt cx="5750" cy="832"/>
          </a:xfrm>
        </p:grpSpPr>
        <p:sp>
          <p:nvSpPr>
            <p:cNvPr id="16401" name="Rectangle 7"/>
            <p:cNvSpPr>
              <a:spLocks/>
            </p:cNvSpPr>
            <p:nvPr/>
          </p:nvSpPr>
          <p:spPr bwMode="auto">
            <a:xfrm>
              <a:off x="0" y="0"/>
              <a:ext cx="5750" cy="832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it-IT" sz="2400">
                  <a:latin typeface="Calibri" pitchFamily="34" charset="0"/>
                </a:rPr>
                <a:t> </a:t>
              </a:r>
            </a:p>
            <a:p>
              <a:endParaRPr lang="it-IT" sz="2400">
                <a:latin typeface="Calibri" pitchFamily="34" charset="0"/>
              </a:endParaRPr>
            </a:p>
            <a:p>
              <a:r>
                <a:rPr lang="it-IT" sz="2400">
                  <a:latin typeface="Calibri" pitchFamily="34" charset="0"/>
                </a:rPr>
                <a:t> </a:t>
              </a:r>
            </a:p>
            <a:p>
              <a:r>
                <a:rPr lang="it-IT" sz="2400">
                  <a:latin typeface="Calibri" pitchFamily="34" charset="0"/>
                </a:rPr>
                <a:t>  Il Ducato  di Savoia </a:t>
              </a:r>
            </a:p>
            <a:p>
              <a:r>
                <a:rPr lang="it-IT" sz="2400">
                  <a:latin typeface="Calibri" pitchFamily="34" charset="0"/>
                </a:rPr>
                <a:t>  paragonato agli  at-</a:t>
              </a:r>
            </a:p>
            <a:p>
              <a:r>
                <a:rPr lang="it-IT" sz="2400">
                  <a:latin typeface="Calibri" pitchFamily="34" charset="0"/>
                </a:rPr>
                <a:t>  tuali confini politici</a:t>
              </a:r>
            </a:p>
            <a:p>
              <a:r>
                <a:rPr lang="it-IT" sz="2400">
                  <a:latin typeface="Calibri" pitchFamily="34" charset="0"/>
                </a:rPr>
                <a:t>  di Italia e Francia.</a:t>
              </a:r>
            </a:p>
          </p:txBody>
        </p:sp>
      </p:grpSp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5718175" y="6350"/>
            <a:ext cx="3298825" cy="6854825"/>
            <a:chOff x="0" y="0"/>
            <a:chExt cx="2077" cy="4318"/>
          </a:xfrm>
        </p:grpSpPr>
        <p:grpSp>
          <p:nvGrpSpPr>
            <p:cNvPr id="16399" name="Group 9"/>
            <p:cNvGrpSpPr>
              <a:grpSpLocks/>
            </p:cNvGrpSpPr>
            <p:nvPr/>
          </p:nvGrpSpPr>
          <p:grpSpPr bwMode="auto">
            <a:xfrm>
              <a:off x="0" y="0"/>
              <a:ext cx="2077" cy="4318"/>
              <a:chOff x="0" y="0"/>
              <a:chExt cx="2077" cy="4318"/>
            </a:xfrm>
          </p:grpSpPr>
          <p:sp>
            <p:nvSpPr>
              <p:cNvPr id="16400" name="AutoShape 10"/>
              <p:cNvSpPr>
                <a:spLocks/>
              </p:cNvSpPr>
              <p:nvPr/>
            </p:nvSpPr>
            <p:spPr bwMode="auto">
              <a:xfrm>
                <a:off x="0" y="0"/>
                <a:ext cx="2077" cy="4318"/>
              </a:xfrm>
              <a:custGeom>
                <a:avLst/>
                <a:gdLst>
                  <a:gd name="T0" fmla="*/ 2077 w 21139"/>
                  <a:gd name="T1" fmla="*/ 4318 h 21600"/>
                  <a:gd name="T2" fmla="*/ 2 w 21139"/>
                  <a:gd name="T3" fmla="*/ 2074 h 21600"/>
                  <a:gd name="T4" fmla="*/ 2058 w 2113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39"/>
                  <a:gd name="T10" fmla="*/ 0 h 21600"/>
                  <a:gd name="T11" fmla="*/ 21139 w 2113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39" h="21600">
                    <a:moveTo>
                      <a:pt x="21139" y="21600"/>
                    </a:moveTo>
                    <a:cubicBezTo>
                      <a:pt x="8996" y="21365"/>
                      <a:pt x="-461" y="16338"/>
                      <a:pt x="17" y="10373"/>
                    </a:cubicBezTo>
                    <a:cubicBezTo>
                      <a:pt x="466" y="4773"/>
                      <a:pt x="9551" y="270"/>
                      <a:pt x="20945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grpSp>
        <p:nvGrpSpPr>
          <p:cNvPr id="16390" name="Group 11"/>
          <p:cNvGrpSpPr>
            <a:grpSpLocks/>
          </p:cNvGrpSpPr>
          <p:nvPr/>
        </p:nvGrpSpPr>
        <p:grpSpPr bwMode="auto">
          <a:xfrm>
            <a:off x="6935788" y="-6350"/>
            <a:ext cx="2178050" cy="1535113"/>
            <a:chOff x="0" y="0"/>
            <a:chExt cx="1372" cy="967"/>
          </a:xfrm>
        </p:grpSpPr>
        <p:grpSp>
          <p:nvGrpSpPr>
            <p:cNvPr id="16397" name="Group 12"/>
            <p:cNvGrpSpPr>
              <a:grpSpLocks/>
            </p:cNvGrpSpPr>
            <p:nvPr/>
          </p:nvGrpSpPr>
          <p:grpSpPr bwMode="auto">
            <a:xfrm>
              <a:off x="0" y="0"/>
              <a:ext cx="1372" cy="967"/>
              <a:chOff x="0" y="0"/>
              <a:chExt cx="1372" cy="967"/>
            </a:xfrm>
          </p:grpSpPr>
          <p:sp>
            <p:nvSpPr>
              <p:cNvPr id="16398" name="AutoShape 13"/>
              <p:cNvSpPr>
                <a:spLocks/>
              </p:cNvSpPr>
              <p:nvPr/>
            </p:nvSpPr>
            <p:spPr bwMode="auto">
              <a:xfrm>
                <a:off x="0" y="0"/>
                <a:ext cx="1372" cy="967"/>
              </a:xfrm>
              <a:custGeom>
                <a:avLst/>
                <a:gdLst>
                  <a:gd name="T0" fmla="*/ 1372 w 21600"/>
                  <a:gd name="T1" fmla="*/ 967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21600" y="21600"/>
                    </a:moveTo>
                    <a:cubicBezTo>
                      <a:pt x="11957" y="21415"/>
                      <a:pt x="3382" y="1284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sp>
        <p:nvSpPr>
          <p:cNvPr id="16391" name="Line 14"/>
          <p:cNvSpPr>
            <a:spLocks noChangeShapeType="1"/>
          </p:cNvSpPr>
          <p:nvPr/>
        </p:nvSpPr>
        <p:spPr bwMode="auto">
          <a:xfrm rot="10800000">
            <a:off x="6672263" y="146050"/>
            <a:ext cx="2384425" cy="2703513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6392" name="Line 15"/>
          <p:cNvSpPr>
            <a:spLocks noChangeShapeType="1"/>
          </p:cNvSpPr>
          <p:nvPr/>
        </p:nvSpPr>
        <p:spPr bwMode="auto">
          <a:xfrm>
            <a:off x="7243763" y="-7938"/>
            <a:ext cx="1587" cy="6807201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6393" name="Line 16"/>
          <p:cNvSpPr>
            <a:spLocks noChangeShapeType="1"/>
          </p:cNvSpPr>
          <p:nvPr/>
        </p:nvSpPr>
        <p:spPr bwMode="auto">
          <a:xfrm>
            <a:off x="4763" y="596900"/>
            <a:ext cx="9139237" cy="1588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6394" name="Rectangle 17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1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7175" y="1143000"/>
            <a:ext cx="8886825" cy="5715000"/>
          </a:xfrm>
        </p:spPr>
        <p:txBody>
          <a:bodyPr lIns="38100" tIns="38100" rIns="-6350" bIns="38100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latin typeface="Comic Sans MS" pitchFamily="66" charset="0"/>
            </a:endParaRPr>
          </a:p>
          <a:p>
            <a:pPr marL="358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6396" name="Immagin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549275"/>
            <a:ext cx="6192837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2</a:t>
            </a:r>
          </a:p>
        </p:txBody>
      </p:sp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265113"/>
            <a:ext cx="8915400" cy="6589712"/>
            <a:chOff x="0" y="0"/>
            <a:chExt cx="5616" cy="4151"/>
          </a:xfrm>
        </p:grpSpPr>
        <p:sp>
          <p:nvSpPr>
            <p:cNvPr id="17426" name="AutoShape 3"/>
            <p:cNvSpPr>
              <a:spLocks/>
            </p:cNvSpPr>
            <p:nvPr/>
          </p:nvSpPr>
          <p:spPr bwMode="auto">
            <a:xfrm>
              <a:off x="0" y="0"/>
              <a:ext cx="5616" cy="4151"/>
            </a:xfrm>
            <a:prstGeom prst="rtTriangl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5638800" y="5275263"/>
            <a:ext cx="3389313" cy="685800"/>
            <a:chOff x="0" y="0"/>
            <a:chExt cx="2135" cy="432"/>
          </a:xfrm>
        </p:grpSpPr>
        <p:sp>
          <p:nvSpPr>
            <p:cNvPr id="17425" name="Rectangle 5"/>
            <p:cNvSpPr>
              <a:spLocks/>
            </p:cNvSpPr>
            <p:nvPr/>
          </p:nvSpPr>
          <p:spPr bwMode="auto">
            <a:xfrm>
              <a:off x="0" y="0"/>
              <a:ext cx="2135" cy="432"/>
            </a:xfrm>
            <a:prstGeom prst="rect">
              <a:avLst/>
            </a:prstGeom>
            <a:solidFill>
              <a:srgbClr val="CCFFFF">
                <a:alpha val="48627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7412" name="Group 6"/>
          <p:cNvGrpSpPr>
            <a:grpSpLocks/>
          </p:cNvGrpSpPr>
          <p:nvPr/>
        </p:nvGrpSpPr>
        <p:grpSpPr bwMode="auto">
          <a:xfrm>
            <a:off x="15875" y="1066800"/>
            <a:ext cx="9128125" cy="4594225"/>
            <a:chOff x="0" y="0"/>
            <a:chExt cx="5750" cy="832"/>
          </a:xfrm>
        </p:grpSpPr>
        <p:sp>
          <p:nvSpPr>
            <p:cNvPr id="17424" name="Rectangle 7"/>
            <p:cNvSpPr>
              <a:spLocks/>
            </p:cNvSpPr>
            <p:nvPr/>
          </p:nvSpPr>
          <p:spPr bwMode="auto">
            <a:xfrm>
              <a:off x="0" y="0"/>
              <a:ext cx="5750" cy="832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it-IT">
                  <a:latin typeface="Calibri" pitchFamily="34" charset="0"/>
                </a:rPr>
                <a:t>         </a:t>
              </a:r>
            </a:p>
            <a:p>
              <a:endParaRPr lang="it-IT" sz="2400">
                <a:latin typeface="Calibri" pitchFamily="34" charset="0"/>
              </a:endParaRPr>
            </a:p>
            <a:p>
              <a:endParaRPr lang="it-IT" sz="2400">
                <a:latin typeface="Calibri" pitchFamily="34" charset="0"/>
              </a:endParaRPr>
            </a:p>
            <a:p>
              <a:endParaRPr lang="it-IT" sz="2400">
                <a:latin typeface="Calibri" pitchFamily="34" charset="0"/>
              </a:endParaRPr>
            </a:p>
            <a:p>
              <a:r>
                <a:rPr lang="it-IT" sz="2400">
                  <a:latin typeface="Calibri" pitchFamily="34" charset="0"/>
                </a:rPr>
                <a:t>       Estensione  del Ducato  di </a:t>
              </a:r>
            </a:p>
            <a:p>
              <a:r>
                <a:rPr lang="it-IT" sz="2400">
                  <a:latin typeface="Calibri" pitchFamily="34" charset="0"/>
                </a:rPr>
                <a:t>       Savoia rispetto al Piemon-</a:t>
              </a:r>
            </a:p>
            <a:p>
              <a:r>
                <a:rPr lang="it-IT" sz="2400">
                  <a:latin typeface="Calibri" pitchFamily="34" charset="0"/>
                </a:rPr>
                <a:t>       te attuale.</a:t>
              </a:r>
            </a:p>
          </p:txBody>
        </p:sp>
      </p:grpSp>
      <p:grpSp>
        <p:nvGrpSpPr>
          <p:cNvPr id="17413" name="Group 8"/>
          <p:cNvGrpSpPr>
            <a:grpSpLocks/>
          </p:cNvGrpSpPr>
          <p:nvPr/>
        </p:nvGrpSpPr>
        <p:grpSpPr bwMode="auto">
          <a:xfrm>
            <a:off x="5718175" y="6350"/>
            <a:ext cx="3298825" cy="6854825"/>
            <a:chOff x="0" y="0"/>
            <a:chExt cx="2077" cy="4318"/>
          </a:xfrm>
        </p:grpSpPr>
        <p:grpSp>
          <p:nvGrpSpPr>
            <p:cNvPr id="17422" name="Group 9"/>
            <p:cNvGrpSpPr>
              <a:grpSpLocks/>
            </p:cNvGrpSpPr>
            <p:nvPr/>
          </p:nvGrpSpPr>
          <p:grpSpPr bwMode="auto">
            <a:xfrm>
              <a:off x="0" y="0"/>
              <a:ext cx="2077" cy="4318"/>
              <a:chOff x="0" y="0"/>
              <a:chExt cx="2077" cy="4318"/>
            </a:xfrm>
          </p:grpSpPr>
          <p:sp>
            <p:nvSpPr>
              <p:cNvPr id="17423" name="AutoShape 10"/>
              <p:cNvSpPr>
                <a:spLocks/>
              </p:cNvSpPr>
              <p:nvPr/>
            </p:nvSpPr>
            <p:spPr bwMode="auto">
              <a:xfrm>
                <a:off x="0" y="0"/>
                <a:ext cx="2077" cy="4318"/>
              </a:xfrm>
              <a:custGeom>
                <a:avLst/>
                <a:gdLst>
                  <a:gd name="T0" fmla="*/ 2077 w 21139"/>
                  <a:gd name="T1" fmla="*/ 4318 h 21600"/>
                  <a:gd name="T2" fmla="*/ 2 w 21139"/>
                  <a:gd name="T3" fmla="*/ 2074 h 21600"/>
                  <a:gd name="T4" fmla="*/ 2058 w 2113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39"/>
                  <a:gd name="T10" fmla="*/ 0 h 21600"/>
                  <a:gd name="T11" fmla="*/ 21139 w 2113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39" h="21600">
                    <a:moveTo>
                      <a:pt x="21139" y="21600"/>
                    </a:moveTo>
                    <a:cubicBezTo>
                      <a:pt x="8996" y="21365"/>
                      <a:pt x="-461" y="16338"/>
                      <a:pt x="17" y="10373"/>
                    </a:cubicBezTo>
                    <a:cubicBezTo>
                      <a:pt x="466" y="4773"/>
                      <a:pt x="9551" y="270"/>
                      <a:pt x="20945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grpSp>
        <p:nvGrpSpPr>
          <p:cNvPr id="17414" name="Group 11"/>
          <p:cNvGrpSpPr>
            <a:grpSpLocks/>
          </p:cNvGrpSpPr>
          <p:nvPr/>
        </p:nvGrpSpPr>
        <p:grpSpPr bwMode="auto">
          <a:xfrm>
            <a:off x="6935788" y="-6350"/>
            <a:ext cx="2178050" cy="1535113"/>
            <a:chOff x="0" y="0"/>
            <a:chExt cx="1372" cy="967"/>
          </a:xfrm>
        </p:grpSpPr>
        <p:grpSp>
          <p:nvGrpSpPr>
            <p:cNvPr id="17420" name="Group 12"/>
            <p:cNvGrpSpPr>
              <a:grpSpLocks/>
            </p:cNvGrpSpPr>
            <p:nvPr/>
          </p:nvGrpSpPr>
          <p:grpSpPr bwMode="auto">
            <a:xfrm>
              <a:off x="0" y="0"/>
              <a:ext cx="1372" cy="967"/>
              <a:chOff x="0" y="0"/>
              <a:chExt cx="1372" cy="967"/>
            </a:xfrm>
          </p:grpSpPr>
          <p:sp>
            <p:nvSpPr>
              <p:cNvPr id="17421" name="AutoShape 13"/>
              <p:cNvSpPr>
                <a:spLocks/>
              </p:cNvSpPr>
              <p:nvPr/>
            </p:nvSpPr>
            <p:spPr bwMode="auto">
              <a:xfrm>
                <a:off x="0" y="0"/>
                <a:ext cx="1372" cy="967"/>
              </a:xfrm>
              <a:custGeom>
                <a:avLst/>
                <a:gdLst>
                  <a:gd name="T0" fmla="*/ 1372 w 21600"/>
                  <a:gd name="T1" fmla="*/ 967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21600" y="21600"/>
                    </a:moveTo>
                    <a:cubicBezTo>
                      <a:pt x="11957" y="21415"/>
                      <a:pt x="3382" y="1284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sp>
        <p:nvSpPr>
          <p:cNvPr id="17415" name="Line 14"/>
          <p:cNvSpPr>
            <a:spLocks noChangeShapeType="1"/>
          </p:cNvSpPr>
          <p:nvPr/>
        </p:nvSpPr>
        <p:spPr bwMode="auto">
          <a:xfrm rot="10800000">
            <a:off x="6672263" y="146050"/>
            <a:ext cx="2384425" cy="2703513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16" name="Line 15"/>
          <p:cNvSpPr>
            <a:spLocks noChangeShapeType="1"/>
          </p:cNvSpPr>
          <p:nvPr/>
        </p:nvSpPr>
        <p:spPr bwMode="auto">
          <a:xfrm>
            <a:off x="7243763" y="-7938"/>
            <a:ext cx="1587" cy="6807201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17" name="Line 16"/>
          <p:cNvSpPr>
            <a:spLocks noChangeShapeType="1"/>
          </p:cNvSpPr>
          <p:nvPr/>
        </p:nvSpPr>
        <p:spPr bwMode="auto">
          <a:xfrm>
            <a:off x="4763" y="596900"/>
            <a:ext cx="9139237" cy="1588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18" name="Rectangle 17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1</a:t>
            </a:r>
          </a:p>
        </p:txBody>
      </p:sp>
      <p:pic>
        <p:nvPicPr>
          <p:cNvPr id="17419" name="Picture 2" descr="C:\Users\Bellosta\Desktop\200px-Engl_penetrazione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836613"/>
            <a:ext cx="51847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2</a:t>
            </a:r>
          </a:p>
        </p:txBody>
      </p:sp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265113"/>
            <a:ext cx="8915400" cy="6589712"/>
            <a:chOff x="0" y="0"/>
            <a:chExt cx="5616" cy="4151"/>
          </a:xfrm>
        </p:grpSpPr>
        <p:sp>
          <p:nvSpPr>
            <p:cNvPr id="18452" name="AutoShape 3"/>
            <p:cNvSpPr>
              <a:spLocks/>
            </p:cNvSpPr>
            <p:nvPr/>
          </p:nvSpPr>
          <p:spPr bwMode="auto">
            <a:xfrm>
              <a:off x="0" y="0"/>
              <a:ext cx="5616" cy="4151"/>
            </a:xfrm>
            <a:prstGeom prst="rtTriangl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5638800" y="5275263"/>
            <a:ext cx="3389313" cy="685800"/>
            <a:chOff x="0" y="0"/>
            <a:chExt cx="2135" cy="432"/>
          </a:xfrm>
        </p:grpSpPr>
        <p:sp>
          <p:nvSpPr>
            <p:cNvPr id="18451" name="Rectangle 5"/>
            <p:cNvSpPr>
              <a:spLocks/>
            </p:cNvSpPr>
            <p:nvPr/>
          </p:nvSpPr>
          <p:spPr bwMode="auto">
            <a:xfrm>
              <a:off x="0" y="0"/>
              <a:ext cx="2135" cy="432"/>
            </a:xfrm>
            <a:prstGeom prst="rect">
              <a:avLst/>
            </a:prstGeom>
            <a:solidFill>
              <a:srgbClr val="CCFFFF">
                <a:alpha val="48627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8436" name="Group 6"/>
          <p:cNvGrpSpPr>
            <a:grpSpLocks/>
          </p:cNvGrpSpPr>
          <p:nvPr/>
        </p:nvGrpSpPr>
        <p:grpSpPr bwMode="auto">
          <a:xfrm>
            <a:off x="15875" y="1066800"/>
            <a:ext cx="9128125" cy="1320800"/>
            <a:chOff x="0" y="0"/>
            <a:chExt cx="5750" cy="832"/>
          </a:xfrm>
        </p:grpSpPr>
        <p:sp>
          <p:nvSpPr>
            <p:cNvPr id="18450" name="Rectangle 7"/>
            <p:cNvSpPr>
              <a:spLocks/>
            </p:cNvSpPr>
            <p:nvPr/>
          </p:nvSpPr>
          <p:spPr bwMode="auto">
            <a:xfrm>
              <a:off x="0" y="0"/>
              <a:ext cx="5750" cy="832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8437" name="Group 8"/>
          <p:cNvGrpSpPr>
            <a:grpSpLocks/>
          </p:cNvGrpSpPr>
          <p:nvPr/>
        </p:nvGrpSpPr>
        <p:grpSpPr bwMode="auto">
          <a:xfrm>
            <a:off x="5718175" y="6350"/>
            <a:ext cx="3298825" cy="6854825"/>
            <a:chOff x="0" y="0"/>
            <a:chExt cx="2077" cy="4318"/>
          </a:xfrm>
        </p:grpSpPr>
        <p:grpSp>
          <p:nvGrpSpPr>
            <p:cNvPr id="18448" name="Group 9"/>
            <p:cNvGrpSpPr>
              <a:grpSpLocks/>
            </p:cNvGrpSpPr>
            <p:nvPr/>
          </p:nvGrpSpPr>
          <p:grpSpPr bwMode="auto">
            <a:xfrm>
              <a:off x="0" y="0"/>
              <a:ext cx="2077" cy="4318"/>
              <a:chOff x="0" y="0"/>
              <a:chExt cx="2077" cy="4318"/>
            </a:xfrm>
          </p:grpSpPr>
          <p:sp>
            <p:nvSpPr>
              <p:cNvPr id="18449" name="AutoShape 10"/>
              <p:cNvSpPr>
                <a:spLocks/>
              </p:cNvSpPr>
              <p:nvPr/>
            </p:nvSpPr>
            <p:spPr bwMode="auto">
              <a:xfrm>
                <a:off x="0" y="0"/>
                <a:ext cx="2077" cy="4318"/>
              </a:xfrm>
              <a:custGeom>
                <a:avLst/>
                <a:gdLst>
                  <a:gd name="T0" fmla="*/ 2077 w 21139"/>
                  <a:gd name="T1" fmla="*/ 4318 h 21600"/>
                  <a:gd name="T2" fmla="*/ 2 w 21139"/>
                  <a:gd name="T3" fmla="*/ 2074 h 21600"/>
                  <a:gd name="T4" fmla="*/ 2058 w 2113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39"/>
                  <a:gd name="T10" fmla="*/ 0 h 21600"/>
                  <a:gd name="T11" fmla="*/ 21139 w 2113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39" h="21600">
                    <a:moveTo>
                      <a:pt x="21139" y="21600"/>
                    </a:moveTo>
                    <a:cubicBezTo>
                      <a:pt x="8996" y="21365"/>
                      <a:pt x="-461" y="16338"/>
                      <a:pt x="17" y="10373"/>
                    </a:cubicBezTo>
                    <a:cubicBezTo>
                      <a:pt x="466" y="4773"/>
                      <a:pt x="9551" y="270"/>
                      <a:pt x="20945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grpSp>
        <p:nvGrpSpPr>
          <p:cNvPr id="18438" name="Group 11"/>
          <p:cNvGrpSpPr>
            <a:grpSpLocks/>
          </p:cNvGrpSpPr>
          <p:nvPr/>
        </p:nvGrpSpPr>
        <p:grpSpPr bwMode="auto">
          <a:xfrm>
            <a:off x="6935788" y="-6350"/>
            <a:ext cx="2178050" cy="1535113"/>
            <a:chOff x="0" y="0"/>
            <a:chExt cx="1372" cy="967"/>
          </a:xfrm>
        </p:grpSpPr>
        <p:grpSp>
          <p:nvGrpSpPr>
            <p:cNvPr id="18446" name="Group 12"/>
            <p:cNvGrpSpPr>
              <a:grpSpLocks/>
            </p:cNvGrpSpPr>
            <p:nvPr/>
          </p:nvGrpSpPr>
          <p:grpSpPr bwMode="auto">
            <a:xfrm>
              <a:off x="0" y="0"/>
              <a:ext cx="1372" cy="967"/>
              <a:chOff x="0" y="0"/>
              <a:chExt cx="1372" cy="967"/>
            </a:xfrm>
          </p:grpSpPr>
          <p:sp>
            <p:nvSpPr>
              <p:cNvPr id="18447" name="AutoShape 13"/>
              <p:cNvSpPr>
                <a:spLocks/>
              </p:cNvSpPr>
              <p:nvPr/>
            </p:nvSpPr>
            <p:spPr bwMode="auto">
              <a:xfrm>
                <a:off x="0" y="0"/>
                <a:ext cx="1372" cy="967"/>
              </a:xfrm>
              <a:custGeom>
                <a:avLst/>
                <a:gdLst>
                  <a:gd name="T0" fmla="*/ 1372 w 21600"/>
                  <a:gd name="T1" fmla="*/ 967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21600" y="21600"/>
                    </a:moveTo>
                    <a:cubicBezTo>
                      <a:pt x="11957" y="21415"/>
                      <a:pt x="3382" y="1284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sp>
        <p:nvSpPr>
          <p:cNvPr id="18439" name="Line 14"/>
          <p:cNvSpPr>
            <a:spLocks noChangeShapeType="1"/>
          </p:cNvSpPr>
          <p:nvPr/>
        </p:nvSpPr>
        <p:spPr bwMode="auto">
          <a:xfrm rot="10800000">
            <a:off x="6672263" y="146050"/>
            <a:ext cx="2384425" cy="2703513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440" name="Line 15"/>
          <p:cNvSpPr>
            <a:spLocks noChangeShapeType="1"/>
          </p:cNvSpPr>
          <p:nvPr/>
        </p:nvSpPr>
        <p:spPr bwMode="auto">
          <a:xfrm>
            <a:off x="7243763" y="-7938"/>
            <a:ext cx="1587" cy="6807201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441" name="Line 16"/>
          <p:cNvSpPr>
            <a:spLocks noChangeShapeType="1"/>
          </p:cNvSpPr>
          <p:nvPr/>
        </p:nvSpPr>
        <p:spPr bwMode="auto">
          <a:xfrm>
            <a:off x="4763" y="596900"/>
            <a:ext cx="9139237" cy="1588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442" name="Rectangle 17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1</a:t>
            </a:r>
          </a:p>
        </p:txBody>
      </p:sp>
      <p:sp>
        <p:nvSpPr>
          <p:cNvPr id="1844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6021387"/>
          </a:xfrm>
        </p:spPr>
        <p:txBody>
          <a:bodyPr lIns="38100" tIns="38100" rIns="-6350" bIns="38100"/>
          <a:lstStyle/>
          <a:p>
            <a:pPr algn="just" eaLnBrk="1" hangingPunct="1">
              <a:buFont typeface="Arial" charset="0"/>
              <a:buNone/>
            </a:pPr>
            <a:r>
              <a:rPr lang="it-IT" sz="2100" smtClean="0"/>
              <a:t>      Il toponimo originale della città è, in italiano, </a:t>
            </a:r>
            <a:r>
              <a:rPr lang="it-IT" sz="2100" b="1" smtClean="0"/>
              <a:t>Nizza</a:t>
            </a:r>
            <a:r>
              <a:rPr lang="it-IT" sz="2100" smtClean="0"/>
              <a:t> mentre in occitano è conosciuta come </a:t>
            </a:r>
            <a:r>
              <a:rPr lang="it-IT" sz="2100" i="1" smtClean="0"/>
              <a:t>Nissa</a:t>
            </a:r>
            <a:r>
              <a:rPr lang="it-IT" sz="2100" smtClean="0"/>
              <a:t>. Il toponimo francese è </a:t>
            </a:r>
            <a:r>
              <a:rPr lang="it-IT" sz="2100" b="1" i="1" smtClean="0"/>
              <a:t>Nice</a:t>
            </a:r>
            <a:r>
              <a:rPr lang="it-IT" sz="2100" smtClean="0"/>
              <a:t> e i suoi abitanti vengono chiamati </a:t>
            </a:r>
            <a:r>
              <a:rPr lang="it-IT" sz="2100" i="1" smtClean="0"/>
              <a:t>niçois</a:t>
            </a:r>
            <a:r>
              <a:rPr lang="it-IT" sz="2100" smtClean="0"/>
              <a:t>, "nizzardi”. Nella parlata locale il termine più comune è "nissart". Secondo alcune fonti, il nome deriverebbe dal greco </a:t>
            </a:r>
            <a:r>
              <a:rPr lang="it-IT" sz="2100" i="1" smtClean="0"/>
              <a:t>Νίκαια</a:t>
            </a:r>
            <a:r>
              <a:rPr lang="it-IT" sz="2100" smtClean="0"/>
              <a:t>, da Nike ("vittoria”). Infatti si dice che Nizza (Nicaea) sia stata fondata circa 2.500 anni fa dagli abitanti greci di Marsiglia e ricevette il nome di </a:t>
            </a:r>
            <a:r>
              <a:rPr lang="it-IT" sz="2100" i="1" smtClean="0"/>
              <a:t>Nikaïa</a:t>
            </a:r>
            <a:r>
              <a:rPr lang="it-IT" sz="2100" smtClean="0"/>
              <a:t> in occasione della vittoria sui Liguri. In età romana la città divenne rapidamente un importante porto commerciale della costa ligure.</a:t>
            </a:r>
          </a:p>
          <a:p>
            <a:pPr algn="just" eaLnBrk="1" hangingPunct="1"/>
            <a:endParaRPr lang="it-IT" sz="2100" smtClean="0"/>
          </a:p>
          <a:p>
            <a:pPr algn="just" eaLnBrk="1" hangingPunct="1"/>
            <a:endParaRPr lang="it-IT" sz="2100" smtClean="0"/>
          </a:p>
          <a:p>
            <a:pPr algn="just" eaLnBrk="1" hangingPunct="1"/>
            <a:endParaRPr lang="it-IT" sz="2100" smtClean="0"/>
          </a:p>
          <a:p>
            <a:pPr algn="just" eaLnBrk="1" hangingPunct="1"/>
            <a:endParaRPr lang="it-IT" sz="2100" smtClean="0"/>
          </a:p>
          <a:p>
            <a:pPr algn="just" eaLnBrk="1" hangingPunct="1"/>
            <a:endParaRPr lang="it-IT" sz="2100" smtClean="0"/>
          </a:p>
          <a:p>
            <a:pPr algn="just" eaLnBrk="1" hangingPunct="1"/>
            <a:endParaRPr lang="it-IT" sz="2100" smtClean="0"/>
          </a:p>
          <a:p>
            <a:pPr algn="just" eaLnBrk="1" hangingPunct="1"/>
            <a:endParaRPr lang="it-IT" sz="2100" smtClean="0"/>
          </a:p>
          <a:p>
            <a:pPr algn="ctr" eaLnBrk="1" hangingPunct="1">
              <a:buFont typeface="Arial" charset="0"/>
              <a:buNone/>
            </a:pPr>
            <a:r>
              <a:rPr lang="it-IT" sz="2100" smtClean="0"/>
              <a:t> </a:t>
            </a:r>
            <a:r>
              <a:rPr lang="it-IT" sz="1800" b="1" smtClean="0"/>
              <a:t>Resti romani a Cimiez, antica Cemenelum</a:t>
            </a:r>
            <a:endParaRPr lang="it-IT" sz="1800" b="1" smtClean="0">
              <a:latin typeface="Comic Sans MS" pitchFamily="66" charset="0"/>
            </a:endParaRPr>
          </a:p>
        </p:txBody>
      </p:sp>
      <p:sp>
        <p:nvSpPr>
          <p:cNvPr id="18444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67713" cy="5318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sz="2800" smtClean="0">
                <a:latin typeface="Comic Sans MS" pitchFamily="66" charset="0"/>
              </a:rPr>
              <a:t>L’acquisizione di Nizza</a:t>
            </a:r>
          </a:p>
        </p:txBody>
      </p:sp>
      <p:pic>
        <p:nvPicPr>
          <p:cNvPr id="18445" name="Picture 3" descr="C:\Users\Bellosta\Desktop\cimiez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429000"/>
            <a:ext cx="84248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2</a:t>
            </a:r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265113"/>
            <a:ext cx="8915400" cy="6589712"/>
            <a:chOff x="0" y="0"/>
            <a:chExt cx="5616" cy="4151"/>
          </a:xfrm>
        </p:grpSpPr>
        <p:sp>
          <p:nvSpPr>
            <p:cNvPr id="19477" name="AutoShape 3"/>
            <p:cNvSpPr>
              <a:spLocks/>
            </p:cNvSpPr>
            <p:nvPr/>
          </p:nvSpPr>
          <p:spPr bwMode="auto">
            <a:xfrm>
              <a:off x="0" y="0"/>
              <a:ext cx="5616" cy="4151"/>
            </a:xfrm>
            <a:prstGeom prst="rtTriangl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9459" name="Group 4"/>
          <p:cNvGrpSpPr>
            <a:grpSpLocks/>
          </p:cNvGrpSpPr>
          <p:nvPr/>
        </p:nvGrpSpPr>
        <p:grpSpPr bwMode="auto">
          <a:xfrm>
            <a:off x="5638800" y="5275263"/>
            <a:ext cx="3389313" cy="685800"/>
            <a:chOff x="0" y="0"/>
            <a:chExt cx="2135" cy="432"/>
          </a:xfrm>
        </p:grpSpPr>
        <p:sp>
          <p:nvSpPr>
            <p:cNvPr id="19476" name="Rectangle 5"/>
            <p:cNvSpPr>
              <a:spLocks/>
            </p:cNvSpPr>
            <p:nvPr/>
          </p:nvSpPr>
          <p:spPr bwMode="auto">
            <a:xfrm>
              <a:off x="0" y="0"/>
              <a:ext cx="2135" cy="432"/>
            </a:xfrm>
            <a:prstGeom prst="rect">
              <a:avLst/>
            </a:prstGeom>
            <a:solidFill>
              <a:srgbClr val="CCFFFF">
                <a:alpha val="48627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9460" name="Group 6"/>
          <p:cNvGrpSpPr>
            <a:grpSpLocks/>
          </p:cNvGrpSpPr>
          <p:nvPr/>
        </p:nvGrpSpPr>
        <p:grpSpPr bwMode="auto">
          <a:xfrm>
            <a:off x="15875" y="1066800"/>
            <a:ext cx="9128125" cy="1320800"/>
            <a:chOff x="0" y="0"/>
            <a:chExt cx="5750" cy="832"/>
          </a:xfrm>
        </p:grpSpPr>
        <p:sp>
          <p:nvSpPr>
            <p:cNvPr id="19475" name="Rectangle 7"/>
            <p:cNvSpPr>
              <a:spLocks/>
            </p:cNvSpPr>
            <p:nvPr/>
          </p:nvSpPr>
          <p:spPr bwMode="auto">
            <a:xfrm>
              <a:off x="0" y="0"/>
              <a:ext cx="5750" cy="832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9461" name="Group 8"/>
          <p:cNvGrpSpPr>
            <a:grpSpLocks/>
          </p:cNvGrpSpPr>
          <p:nvPr/>
        </p:nvGrpSpPr>
        <p:grpSpPr bwMode="auto">
          <a:xfrm>
            <a:off x="5718175" y="6350"/>
            <a:ext cx="3298825" cy="6854825"/>
            <a:chOff x="0" y="0"/>
            <a:chExt cx="2077" cy="4318"/>
          </a:xfrm>
        </p:grpSpPr>
        <p:grpSp>
          <p:nvGrpSpPr>
            <p:cNvPr id="19473" name="Group 9"/>
            <p:cNvGrpSpPr>
              <a:grpSpLocks/>
            </p:cNvGrpSpPr>
            <p:nvPr/>
          </p:nvGrpSpPr>
          <p:grpSpPr bwMode="auto">
            <a:xfrm>
              <a:off x="0" y="0"/>
              <a:ext cx="2077" cy="4318"/>
              <a:chOff x="0" y="0"/>
              <a:chExt cx="2077" cy="4318"/>
            </a:xfrm>
          </p:grpSpPr>
          <p:sp>
            <p:nvSpPr>
              <p:cNvPr id="19474" name="AutoShape 10"/>
              <p:cNvSpPr>
                <a:spLocks/>
              </p:cNvSpPr>
              <p:nvPr/>
            </p:nvSpPr>
            <p:spPr bwMode="auto">
              <a:xfrm>
                <a:off x="0" y="0"/>
                <a:ext cx="2077" cy="4318"/>
              </a:xfrm>
              <a:custGeom>
                <a:avLst/>
                <a:gdLst>
                  <a:gd name="T0" fmla="*/ 2077 w 21139"/>
                  <a:gd name="T1" fmla="*/ 4318 h 21600"/>
                  <a:gd name="T2" fmla="*/ 2 w 21139"/>
                  <a:gd name="T3" fmla="*/ 2074 h 21600"/>
                  <a:gd name="T4" fmla="*/ 2058 w 2113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39"/>
                  <a:gd name="T10" fmla="*/ 0 h 21600"/>
                  <a:gd name="T11" fmla="*/ 21139 w 2113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39" h="21600">
                    <a:moveTo>
                      <a:pt x="21139" y="21600"/>
                    </a:moveTo>
                    <a:cubicBezTo>
                      <a:pt x="8996" y="21365"/>
                      <a:pt x="-461" y="16338"/>
                      <a:pt x="17" y="10373"/>
                    </a:cubicBezTo>
                    <a:cubicBezTo>
                      <a:pt x="466" y="4773"/>
                      <a:pt x="9551" y="270"/>
                      <a:pt x="20945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grpSp>
        <p:nvGrpSpPr>
          <p:cNvPr id="19462" name="Group 11"/>
          <p:cNvGrpSpPr>
            <a:grpSpLocks/>
          </p:cNvGrpSpPr>
          <p:nvPr/>
        </p:nvGrpSpPr>
        <p:grpSpPr bwMode="auto">
          <a:xfrm>
            <a:off x="6935788" y="-6350"/>
            <a:ext cx="2178050" cy="1535113"/>
            <a:chOff x="0" y="0"/>
            <a:chExt cx="1372" cy="967"/>
          </a:xfrm>
        </p:grpSpPr>
        <p:grpSp>
          <p:nvGrpSpPr>
            <p:cNvPr id="19471" name="Group 12"/>
            <p:cNvGrpSpPr>
              <a:grpSpLocks/>
            </p:cNvGrpSpPr>
            <p:nvPr/>
          </p:nvGrpSpPr>
          <p:grpSpPr bwMode="auto">
            <a:xfrm>
              <a:off x="0" y="0"/>
              <a:ext cx="1372" cy="967"/>
              <a:chOff x="0" y="0"/>
              <a:chExt cx="1372" cy="967"/>
            </a:xfrm>
          </p:grpSpPr>
          <p:sp>
            <p:nvSpPr>
              <p:cNvPr id="19472" name="AutoShape 13"/>
              <p:cNvSpPr>
                <a:spLocks/>
              </p:cNvSpPr>
              <p:nvPr/>
            </p:nvSpPr>
            <p:spPr bwMode="auto">
              <a:xfrm>
                <a:off x="0" y="0"/>
                <a:ext cx="1372" cy="967"/>
              </a:xfrm>
              <a:custGeom>
                <a:avLst/>
                <a:gdLst>
                  <a:gd name="T0" fmla="*/ 1372 w 21600"/>
                  <a:gd name="T1" fmla="*/ 967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21600" y="21600"/>
                    </a:moveTo>
                    <a:cubicBezTo>
                      <a:pt x="11957" y="21415"/>
                      <a:pt x="3382" y="1284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sp>
        <p:nvSpPr>
          <p:cNvPr id="19463" name="Line 14"/>
          <p:cNvSpPr>
            <a:spLocks noChangeShapeType="1"/>
          </p:cNvSpPr>
          <p:nvPr/>
        </p:nvSpPr>
        <p:spPr bwMode="auto">
          <a:xfrm rot="10800000">
            <a:off x="6672263" y="146050"/>
            <a:ext cx="2384425" cy="2703513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64" name="Line 15"/>
          <p:cNvSpPr>
            <a:spLocks noChangeShapeType="1"/>
          </p:cNvSpPr>
          <p:nvPr/>
        </p:nvSpPr>
        <p:spPr bwMode="auto">
          <a:xfrm>
            <a:off x="7243763" y="-7938"/>
            <a:ext cx="1587" cy="6807201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65" name="Line 16"/>
          <p:cNvSpPr>
            <a:spLocks noChangeShapeType="1"/>
          </p:cNvSpPr>
          <p:nvPr/>
        </p:nvSpPr>
        <p:spPr bwMode="auto">
          <a:xfrm>
            <a:off x="4763" y="596900"/>
            <a:ext cx="9139237" cy="1588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66" name="Rectangle 17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1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7175" y="1143000"/>
            <a:ext cx="8886825" cy="5715000"/>
          </a:xfrm>
        </p:spPr>
        <p:txBody>
          <a:bodyPr lIns="38100" tIns="38100" rIns="-6350" bIns="38100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latin typeface="Comic Sans MS" pitchFamily="66" charset="0"/>
            </a:endParaRPr>
          </a:p>
          <a:p>
            <a:pPr marL="358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19468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67713" cy="838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sz="2800" smtClean="0">
                <a:latin typeface="Comic Sans MS" pitchFamily="66" charset="0"/>
              </a:rPr>
              <a:t>L’acquisizione di Nizza</a:t>
            </a:r>
          </a:p>
        </p:txBody>
      </p:sp>
      <p:pic>
        <p:nvPicPr>
          <p:cNvPr id="19469" name="Picture 2" descr="C:\Users\Bellosta\Desktop\amedeo_VII_conte_ross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26638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Rettangolo 23"/>
          <p:cNvSpPr>
            <a:spLocks noChangeArrowheads="1"/>
          </p:cNvSpPr>
          <p:nvPr/>
        </p:nvSpPr>
        <p:spPr bwMode="auto">
          <a:xfrm>
            <a:off x="827088" y="1287463"/>
            <a:ext cx="7993062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>
                <a:latin typeface="Calibri" pitchFamily="34" charset="0"/>
              </a:rPr>
              <a:t>		    </a:t>
            </a:r>
            <a:r>
              <a:rPr lang="it-IT" sz="2100">
                <a:latin typeface="Calibri" pitchFamily="34" charset="0"/>
              </a:rPr>
              <a:t>Durante il Medioevo, in quanto città italiana, Nizza 		    partecipò  alle numerose  guerre italiane.  In  questo 		    contesto, nel </a:t>
            </a:r>
            <a:r>
              <a:rPr lang="it-IT" sz="2100" b="1">
                <a:latin typeface="Calibri" pitchFamily="34" charset="0"/>
              </a:rPr>
              <a:t>1388,</a:t>
            </a:r>
            <a:r>
              <a:rPr lang="it-IT" sz="2100">
                <a:latin typeface="Calibri" pitchFamily="34" charset="0"/>
              </a:rPr>
              <a:t> il comune di Nizza si mise sotto 		    la protezione di Amedeo VII di Savoia  in funzione 		    antiprovenzale.</a:t>
            </a:r>
          </a:p>
          <a:p>
            <a:pPr algn="just"/>
            <a:r>
              <a:rPr lang="it-IT" sz="2100">
                <a:latin typeface="Calibri" pitchFamily="34" charset="0"/>
              </a:rPr>
              <a:t>		    Il passaggio ai nuovi signori  avvenne per mezzo 	del-		    la della </a:t>
            </a:r>
            <a:r>
              <a:rPr lang="it-IT" sz="2100" b="1">
                <a:latin typeface="Calibri" pitchFamily="34" charset="0"/>
              </a:rPr>
              <a:t>Dedizione di Saint-Pons</a:t>
            </a:r>
            <a:r>
              <a:rPr lang="it-IT" sz="2100">
                <a:latin typeface="Calibri" pitchFamily="34" charset="0"/>
              </a:rPr>
              <a:t>,con cui Amedeo VII, 		    approfittando delle lotte intestine in Provenza, nego-		    ziò con il governatore di Nizza il passaggio del Niz-</a:t>
            </a:r>
            <a:r>
              <a:rPr lang="it-IT" sz="2100" b="1">
                <a:latin typeface="Calibri" pitchFamily="34" charset="0"/>
              </a:rPr>
              <a:t>Amedeo VII</a:t>
            </a:r>
            <a:r>
              <a:rPr lang="it-IT" sz="2100">
                <a:latin typeface="Calibri" pitchFamily="34" charset="0"/>
              </a:rPr>
              <a:t>	    zardo ai domini sabaudi,  col nome di Terre Nuove di 		    Provenza. </a:t>
            </a:r>
          </a:p>
          <a:p>
            <a:pPr algn="just"/>
            <a:r>
              <a:rPr lang="it-IT" sz="2100">
                <a:latin typeface="Calibri" pitchFamily="34" charset="0"/>
              </a:rPr>
              <a:t>Il duca Carlo Emanuele I di Savoia  fece di Nizza  un porto franco nel 1614 e vi stabilì un senato. </a:t>
            </a:r>
          </a:p>
          <a:p>
            <a:pPr algn="just"/>
            <a:r>
              <a:rPr lang="it-IT" sz="2100">
                <a:latin typeface="Calibri" pitchFamily="34" charset="0"/>
              </a:rPr>
              <a:t>Nel 1713 il </a:t>
            </a:r>
            <a:r>
              <a:rPr lang="it-IT" sz="2100" b="1">
                <a:latin typeface="Calibri" pitchFamily="34" charset="0"/>
              </a:rPr>
              <a:t>Trattato di Utrecth </a:t>
            </a:r>
            <a:r>
              <a:rPr lang="it-IT" sz="2100">
                <a:latin typeface="Calibri" pitchFamily="34" charset="0"/>
              </a:rPr>
              <a:t>riconobbe il dominio della città al Regno di Sicilia e, dal 1720, a quello di Sardegna.</a:t>
            </a:r>
          </a:p>
          <a:p>
            <a:pPr algn="just"/>
            <a:r>
              <a:rPr lang="it-IT" sz="2000">
                <a:latin typeface="Calibri" pitchFamily="34" charset="0"/>
              </a:rPr>
              <a:t>			</a:t>
            </a:r>
            <a:r>
              <a:rPr lang="it-IT">
                <a:latin typeface="Calibri" pitchFamily="34" charset="0"/>
              </a:rPr>
              <a:t>			</a:t>
            </a:r>
            <a:endParaRPr lang="en-US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2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265113"/>
            <a:ext cx="8915400" cy="6589712"/>
            <a:chOff x="0" y="0"/>
            <a:chExt cx="5616" cy="4151"/>
          </a:xfrm>
        </p:grpSpPr>
        <p:sp>
          <p:nvSpPr>
            <p:cNvPr id="20502" name="AutoShape 3"/>
            <p:cNvSpPr>
              <a:spLocks/>
            </p:cNvSpPr>
            <p:nvPr/>
          </p:nvSpPr>
          <p:spPr bwMode="auto">
            <a:xfrm>
              <a:off x="0" y="0"/>
              <a:ext cx="5616" cy="4151"/>
            </a:xfrm>
            <a:prstGeom prst="rtTriangl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5638800" y="5275263"/>
            <a:ext cx="3389313" cy="685800"/>
            <a:chOff x="0" y="0"/>
            <a:chExt cx="2135" cy="432"/>
          </a:xfrm>
        </p:grpSpPr>
        <p:sp>
          <p:nvSpPr>
            <p:cNvPr id="20501" name="Rectangle 5"/>
            <p:cNvSpPr>
              <a:spLocks/>
            </p:cNvSpPr>
            <p:nvPr/>
          </p:nvSpPr>
          <p:spPr bwMode="auto">
            <a:xfrm>
              <a:off x="0" y="0"/>
              <a:ext cx="2135" cy="432"/>
            </a:xfrm>
            <a:prstGeom prst="rect">
              <a:avLst/>
            </a:prstGeom>
            <a:solidFill>
              <a:srgbClr val="CCFFFF">
                <a:alpha val="48627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0484" name="Group 6"/>
          <p:cNvGrpSpPr>
            <a:grpSpLocks/>
          </p:cNvGrpSpPr>
          <p:nvPr/>
        </p:nvGrpSpPr>
        <p:grpSpPr bwMode="auto">
          <a:xfrm>
            <a:off x="15875" y="1066800"/>
            <a:ext cx="9128125" cy="1320800"/>
            <a:chOff x="0" y="0"/>
            <a:chExt cx="5750" cy="832"/>
          </a:xfrm>
        </p:grpSpPr>
        <p:sp>
          <p:nvSpPr>
            <p:cNvPr id="20500" name="Rectangle 7"/>
            <p:cNvSpPr>
              <a:spLocks/>
            </p:cNvSpPr>
            <p:nvPr/>
          </p:nvSpPr>
          <p:spPr bwMode="auto">
            <a:xfrm>
              <a:off x="0" y="0"/>
              <a:ext cx="5750" cy="832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5718175" y="6350"/>
            <a:ext cx="3298825" cy="6854825"/>
            <a:chOff x="0" y="0"/>
            <a:chExt cx="2077" cy="4318"/>
          </a:xfrm>
        </p:grpSpPr>
        <p:grpSp>
          <p:nvGrpSpPr>
            <p:cNvPr id="20498" name="Group 9"/>
            <p:cNvGrpSpPr>
              <a:grpSpLocks/>
            </p:cNvGrpSpPr>
            <p:nvPr/>
          </p:nvGrpSpPr>
          <p:grpSpPr bwMode="auto">
            <a:xfrm>
              <a:off x="0" y="0"/>
              <a:ext cx="2077" cy="4318"/>
              <a:chOff x="0" y="0"/>
              <a:chExt cx="2077" cy="4318"/>
            </a:xfrm>
          </p:grpSpPr>
          <p:sp>
            <p:nvSpPr>
              <p:cNvPr id="20499" name="AutoShape 10"/>
              <p:cNvSpPr>
                <a:spLocks/>
              </p:cNvSpPr>
              <p:nvPr/>
            </p:nvSpPr>
            <p:spPr bwMode="auto">
              <a:xfrm>
                <a:off x="0" y="0"/>
                <a:ext cx="2077" cy="4318"/>
              </a:xfrm>
              <a:custGeom>
                <a:avLst/>
                <a:gdLst>
                  <a:gd name="T0" fmla="*/ 2077 w 21139"/>
                  <a:gd name="T1" fmla="*/ 4318 h 21600"/>
                  <a:gd name="T2" fmla="*/ 2 w 21139"/>
                  <a:gd name="T3" fmla="*/ 2074 h 21600"/>
                  <a:gd name="T4" fmla="*/ 2058 w 2113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39"/>
                  <a:gd name="T10" fmla="*/ 0 h 21600"/>
                  <a:gd name="T11" fmla="*/ 21139 w 2113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39" h="21600">
                    <a:moveTo>
                      <a:pt x="21139" y="21600"/>
                    </a:moveTo>
                    <a:cubicBezTo>
                      <a:pt x="8996" y="21365"/>
                      <a:pt x="-461" y="16338"/>
                      <a:pt x="17" y="10373"/>
                    </a:cubicBezTo>
                    <a:cubicBezTo>
                      <a:pt x="466" y="4773"/>
                      <a:pt x="9551" y="270"/>
                      <a:pt x="20945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grpSp>
        <p:nvGrpSpPr>
          <p:cNvPr id="20486" name="Group 11"/>
          <p:cNvGrpSpPr>
            <a:grpSpLocks/>
          </p:cNvGrpSpPr>
          <p:nvPr/>
        </p:nvGrpSpPr>
        <p:grpSpPr bwMode="auto">
          <a:xfrm>
            <a:off x="6935788" y="-6350"/>
            <a:ext cx="2178050" cy="1535113"/>
            <a:chOff x="0" y="0"/>
            <a:chExt cx="1372" cy="967"/>
          </a:xfrm>
        </p:grpSpPr>
        <p:grpSp>
          <p:nvGrpSpPr>
            <p:cNvPr id="20496" name="Group 12"/>
            <p:cNvGrpSpPr>
              <a:grpSpLocks/>
            </p:cNvGrpSpPr>
            <p:nvPr/>
          </p:nvGrpSpPr>
          <p:grpSpPr bwMode="auto">
            <a:xfrm>
              <a:off x="0" y="0"/>
              <a:ext cx="1372" cy="967"/>
              <a:chOff x="0" y="0"/>
              <a:chExt cx="1372" cy="967"/>
            </a:xfrm>
          </p:grpSpPr>
          <p:sp>
            <p:nvSpPr>
              <p:cNvPr id="20497" name="AutoShape 13"/>
              <p:cNvSpPr>
                <a:spLocks/>
              </p:cNvSpPr>
              <p:nvPr/>
            </p:nvSpPr>
            <p:spPr bwMode="auto">
              <a:xfrm>
                <a:off x="0" y="0"/>
                <a:ext cx="1372" cy="967"/>
              </a:xfrm>
              <a:custGeom>
                <a:avLst/>
                <a:gdLst>
                  <a:gd name="T0" fmla="*/ 1372 w 21600"/>
                  <a:gd name="T1" fmla="*/ 967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21600" y="21600"/>
                    </a:moveTo>
                    <a:cubicBezTo>
                      <a:pt x="11957" y="21415"/>
                      <a:pt x="3382" y="1284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sp>
        <p:nvSpPr>
          <p:cNvPr id="20487" name="Line 14"/>
          <p:cNvSpPr>
            <a:spLocks noChangeShapeType="1"/>
          </p:cNvSpPr>
          <p:nvPr/>
        </p:nvSpPr>
        <p:spPr bwMode="auto">
          <a:xfrm rot="10800000">
            <a:off x="6672263" y="146050"/>
            <a:ext cx="2384425" cy="2703513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488" name="Line 15"/>
          <p:cNvSpPr>
            <a:spLocks noChangeShapeType="1"/>
          </p:cNvSpPr>
          <p:nvPr/>
        </p:nvSpPr>
        <p:spPr bwMode="auto">
          <a:xfrm>
            <a:off x="7243763" y="-7938"/>
            <a:ext cx="1587" cy="6807201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489" name="Line 16"/>
          <p:cNvSpPr>
            <a:spLocks noChangeShapeType="1"/>
          </p:cNvSpPr>
          <p:nvPr/>
        </p:nvSpPr>
        <p:spPr bwMode="auto">
          <a:xfrm>
            <a:off x="4763" y="596900"/>
            <a:ext cx="9139237" cy="1588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490" name="Rectangle 17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1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7175" y="1143000"/>
            <a:ext cx="8886825" cy="5715000"/>
          </a:xfrm>
        </p:spPr>
        <p:txBody>
          <a:bodyPr lIns="38100" tIns="38100" rIns="-6350" bIns="38100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latin typeface="Comic Sans MS" pitchFamily="66" charset="0"/>
            </a:endParaRPr>
          </a:p>
          <a:p>
            <a:pPr marL="358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0492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67713" cy="6762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sz="2800" smtClean="0">
                <a:latin typeface="Comic Sans MS" pitchFamily="66" charset="0"/>
              </a:rPr>
              <a:t>L’acquisizione del Novarese</a:t>
            </a:r>
          </a:p>
        </p:txBody>
      </p:sp>
      <p:sp>
        <p:nvSpPr>
          <p:cNvPr id="20493" name="Rettangolo 22"/>
          <p:cNvSpPr>
            <a:spLocks noChangeArrowheads="1"/>
          </p:cNvSpPr>
          <p:nvPr/>
        </p:nvSpPr>
        <p:spPr bwMode="auto">
          <a:xfrm>
            <a:off x="468313" y="1125538"/>
            <a:ext cx="842486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200">
                <a:latin typeface="Calibri" pitchFamily="34" charset="0"/>
              </a:rPr>
              <a:t>Le vicende per la </a:t>
            </a:r>
            <a:r>
              <a:rPr lang="it-IT" sz="2200" b="1">
                <a:latin typeface="Calibri" pitchFamily="34" charset="0"/>
              </a:rPr>
              <a:t>successione al trono di Spa-</a:t>
            </a:r>
          </a:p>
          <a:p>
            <a:pPr algn="just"/>
            <a:r>
              <a:rPr lang="it-IT" sz="2200" b="1">
                <a:latin typeface="Calibri" pitchFamily="34" charset="0"/>
              </a:rPr>
              <a:t>gna</a:t>
            </a:r>
            <a:r>
              <a:rPr lang="it-IT" sz="2200">
                <a:latin typeface="Calibri" pitchFamily="34" charset="0"/>
              </a:rPr>
              <a:t>  (1702 - 1714) coinvolsero anche Novara:</a:t>
            </a:r>
          </a:p>
          <a:p>
            <a:pPr algn="just"/>
            <a:r>
              <a:rPr lang="it-IT" sz="2200">
                <a:latin typeface="Calibri" pitchFamily="34" charset="0"/>
              </a:rPr>
              <a:t>nei territori  novaresi,  infatti l’eco dei  grandi</a:t>
            </a:r>
          </a:p>
          <a:p>
            <a:pPr algn="just"/>
            <a:r>
              <a:rPr lang="it-IT" sz="2200">
                <a:latin typeface="Calibri" pitchFamily="34" charset="0"/>
              </a:rPr>
              <a:t>eventi   internazionali  diede la  possibilità  al </a:t>
            </a:r>
          </a:p>
          <a:p>
            <a:pPr algn="just"/>
            <a:r>
              <a:rPr lang="it-IT" sz="2200">
                <a:latin typeface="Calibri" pitchFamily="34" charset="0"/>
              </a:rPr>
              <a:t>Duca Vittorio Amedeo II di Savoia, spalleggia-</a:t>
            </a:r>
          </a:p>
          <a:p>
            <a:pPr algn="just"/>
            <a:r>
              <a:rPr lang="it-IT" sz="2200">
                <a:latin typeface="Calibri" pitchFamily="34" charset="0"/>
              </a:rPr>
              <a:t>to dall’Austria, di occupare la città (1706):  ve-</a:t>
            </a:r>
          </a:p>
          <a:p>
            <a:pPr algn="just"/>
            <a:r>
              <a:rPr lang="it-IT" sz="2200">
                <a:latin typeface="Calibri" pitchFamily="34" charset="0"/>
              </a:rPr>
              <a:t>niva a cessare così  la dominazione  spagnola </a:t>
            </a:r>
          </a:p>
          <a:p>
            <a:pPr algn="just"/>
            <a:r>
              <a:rPr lang="it-IT" sz="2200">
                <a:latin typeface="Calibri" pitchFamily="34" charset="0"/>
              </a:rPr>
              <a:t>sui territori novaresi.</a:t>
            </a:r>
          </a:p>
          <a:p>
            <a:pPr algn="just"/>
            <a:r>
              <a:rPr lang="it-IT" sz="2200">
                <a:latin typeface="Calibri" pitchFamily="34" charset="0"/>
              </a:rPr>
              <a:t>Con i trattati di </a:t>
            </a:r>
            <a:r>
              <a:rPr lang="it-IT" sz="2200" b="1">
                <a:latin typeface="Calibri" pitchFamily="34" charset="0"/>
              </a:rPr>
              <a:t>Utrecht</a:t>
            </a:r>
            <a:r>
              <a:rPr lang="it-IT" sz="2200">
                <a:latin typeface="Calibri" pitchFamily="34" charset="0"/>
              </a:rPr>
              <a:t> e </a:t>
            </a:r>
            <a:r>
              <a:rPr lang="it-IT" sz="2200" b="1">
                <a:latin typeface="Calibri" pitchFamily="34" charset="0"/>
              </a:rPr>
              <a:t>Rastadt</a:t>
            </a:r>
            <a:r>
              <a:rPr lang="it-IT" sz="2200">
                <a:latin typeface="Calibri" pitchFamily="34" charset="0"/>
              </a:rPr>
              <a:t>, il novarese</a:t>
            </a:r>
          </a:p>
          <a:p>
            <a:pPr algn="just"/>
            <a:r>
              <a:rPr lang="it-IT" sz="2200">
                <a:latin typeface="Calibri" pitchFamily="34" charset="0"/>
              </a:rPr>
              <a:t>passò sotto  il  dominio austriaco  finché,  nel </a:t>
            </a:r>
          </a:p>
          <a:p>
            <a:pPr algn="just"/>
            <a:r>
              <a:rPr lang="it-IT" sz="2200">
                <a:latin typeface="Calibri" pitchFamily="34" charset="0"/>
              </a:rPr>
              <a:t>		  1734, venne annesso defini- </a:t>
            </a:r>
          </a:p>
          <a:p>
            <a:pPr algn="just"/>
            <a:r>
              <a:rPr lang="it-IT" sz="2200">
                <a:latin typeface="Calibri" pitchFamily="34" charset="0"/>
              </a:rPr>
              <a:t>		  tivamente al Regno di Sarde-</a:t>
            </a:r>
          </a:p>
          <a:p>
            <a:pPr algn="just"/>
            <a:r>
              <a:rPr lang="it-IT" sz="2200">
                <a:latin typeface="Calibri" pitchFamily="34" charset="0"/>
              </a:rPr>
              <a:t>		   gna.</a:t>
            </a:r>
          </a:p>
          <a:p>
            <a:pPr algn="just"/>
            <a:r>
              <a:rPr lang="it-IT" sz="2200">
                <a:latin typeface="Calibri" pitchFamily="34" charset="0"/>
              </a:rPr>
              <a:t>					 </a:t>
            </a:r>
            <a:r>
              <a:rPr lang="it-IT" sz="2200" b="1">
                <a:latin typeface="Calibri" pitchFamily="34" charset="0"/>
              </a:rPr>
              <a:t>Stemma del Regno di Sardegna</a:t>
            </a:r>
          </a:p>
        </p:txBody>
      </p:sp>
      <p:pic>
        <p:nvPicPr>
          <p:cNvPr id="20494" name="Picture 2" descr="C:\Users\Bellosta\Desktop\545px-Armoiries_Sardaigne_1720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125538"/>
            <a:ext cx="324961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3" descr="C:\Users\Bellosta\Desktop\imagesCAGCYBE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508500"/>
            <a:ext cx="22320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2</a:t>
            </a:r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265113"/>
            <a:ext cx="8915400" cy="6589712"/>
            <a:chOff x="0" y="0"/>
            <a:chExt cx="5616" cy="4151"/>
          </a:xfrm>
        </p:grpSpPr>
        <p:sp>
          <p:nvSpPr>
            <p:cNvPr id="21525" name="AutoShape 3"/>
            <p:cNvSpPr>
              <a:spLocks/>
            </p:cNvSpPr>
            <p:nvPr/>
          </p:nvSpPr>
          <p:spPr bwMode="auto">
            <a:xfrm>
              <a:off x="0" y="0"/>
              <a:ext cx="5616" cy="4151"/>
            </a:xfrm>
            <a:prstGeom prst="rtTriangl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5638800" y="5275263"/>
            <a:ext cx="3389313" cy="685800"/>
            <a:chOff x="0" y="0"/>
            <a:chExt cx="2135" cy="432"/>
          </a:xfrm>
        </p:grpSpPr>
        <p:sp>
          <p:nvSpPr>
            <p:cNvPr id="21524" name="Rectangle 5"/>
            <p:cNvSpPr>
              <a:spLocks/>
            </p:cNvSpPr>
            <p:nvPr/>
          </p:nvSpPr>
          <p:spPr bwMode="auto">
            <a:xfrm>
              <a:off x="0" y="0"/>
              <a:ext cx="2135" cy="432"/>
            </a:xfrm>
            <a:prstGeom prst="rect">
              <a:avLst/>
            </a:prstGeom>
            <a:solidFill>
              <a:srgbClr val="CCFFFF">
                <a:alpha val="48627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1508" name="Group 6"/>
          <p:cNvGrpSpPr>
            <a:grpSpLocks/>
          </p:cNvGrpSpPr>
          <p:nvPr/>
        </p:nvGrpSpPr>
        <p:grpSpPr bwMode="auto">
          <a:xfrm>
            <a:off x="15875" y="1066800"/>
            <a:ext cx="9128125" cy="1320800"/>
            <a:chOff x="0" y="0"/>
            <a:chExt cx="5750" cy="832"/>
          </a:xfrm>
        </p:grpSpPr>
        <p:sp>
          <p:nvSpPr>
            <p:cNvPr id="21523" name="Rectangle 7"/>
            <p:cNvSpPr>
              <a:spLocks/>
            </p:cNvSpPr>
            <p:nvPr/>
          </p:nvSpPr>
          <p:spPr bwMode="auto">
            <a:xfrm>
              <a:off x="0" y="0"/>
              <a:ext cx="5750" cy="832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57F7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1509" name="Group 8"/>
          <p:cNvGrpSpPr>
            <a:grpSpLocks/>
          </p:cNvGrpSpPr>
          <p:nvPr/>
        </p:nvGrpSpPr>
        <p:grpSpPr bwMode="auto">
          <a:xfrm>
            <a:off x="5718175" y="6350"/>
            <a:ext cx="3298825" cy="6854825"/>
            <a:chOff x="0" y="0"/>
            <a:chExt cx="2077" cy="4318"/>
          </a:xfrm>
        </p:grpSpPr>
        <p:grpSp>
          <p:nvGrpSpPr>
            <p:cNvPr id="21521" name="Group 9"/>
            <p:cNvGrpSpPr>
              <a:grpSpLocks/>
            </p:cNvGrpSpPr>
            <p:nvPr/>
          </p:nvGrpSpPr>
          <p:grpSpPr bwMode="auto">
            <a:xfrm>
              <a:off x="0" y="0"/>
              <a:ext cx="2077" cy="4318"/>
              <a:chOff x="0" y="0"/>
              <a:chExt cx="2077" cy="4318"/>
            </a:xfrm>
          </p:grpSpPr>
          <p:sp>
            <p:nvSpPr>
              <p:cNvPr id="21522" name="AutoShape 10"/>
              <p:cNvSpPr>
                <a:spLocks/>
              </p:cNvSpPr>
              <p:nvPr/>
            </p:nvSpPr>
            <p:spPr bwMode="auto">
              <a:xfrm>
                <a:off x="0" y="0"/>
                <a:ext cx="2077" cy="4318"/>
              </a:xfrm>
              <a:custGeom>
                <a:avLst/>
                <a:gdLst>
                  <a:gd name="T0" fmla="*/ 2077 w 21139"/>
                  <a:gd name="T1" fmla="*/ 4318 h 21600"/>
                  <a:gd name="T2" fmla="*/ 2 w 21139"/>
                  <a:gd name="T3" fmla="*/ 2074 h 21600"/>
                  <a:gd name="T4" fmla="*/ 2058 w 2113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39"/>
                  <a:gd name="T10" fmla="*/ 0 h 21600"/>
                  <a:gd name="T11" fmla="*/ 21139 w 2113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39" h="21600">
                    <a:moveTo>
                      <a:pt x="21139" y="21600"/>
                    </a:moveTo>
                    <a:cubicBezTo>
                      <a:pt x="8996" y="21365"/>
                      <a:pt x="-461" y="16338"/>
                      <a:pt x="17" y="10373"/>
                    </a:cubicBezTo>
                    <a:cubicBezTo>
                      <a:pt x="466" y="4773"/>
                      <a:pt x="9551" y="270"/>
                      <a:pt x="20945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grpSp>
        <p:nvGrpSpPr>
          <p:cNvPr id="21510" name="Group 11"/>
          <p:cNvGrpSpPr>
            <a:grpSpLocks/>
          </p:cNvGrpSpPr>
          <p:nvPr/>
        </p:nvGrpSpPr>
        <p:grpSpPr bwMode="auto">
          <a:xfrm>
            <a:off x="6935788" y="-6350"/>
            <a:ext cx="2178050" cy="1535113"/>
            <a:chOff x="0" y="0"/>
            <a:chExt cx="1372" cy="967"/>
          </a:xfrm>
        </p:grpSpPr>
        <p:grpSp>
          <p:nvGrpSpPr>
            <p:cNvPr id="21519" name="Group 12"/>
            <p:cNvGrpSpPr>
              <a:grpSpLocks/>
            </p:cNvGrpSpPr>
            <p:nvPr/>
          </p:nvGrpSpPr>
          <p:grpSpPr bwMode="auto">
            <a:xfrm>
              <a:off x="0" y="0"/>
              <a:ext cx="1372" cy="967"/>
              <a:chOff x="0" y="0"/>
              <a:chExt cx="1372" cy="967"/>
            </a:xfrm>
          </p:grpSpPr>
          <p:sp>
            <p:nvSpPr>
              <p:cNvPr id="21520" name="AutoShape 13"/>
              <p:cNvSpPr>
                <a:spLocks/>
              </p:cNvSpPr>
              <p:nvPr/>
            </p:nvSpPr>
            <p:spPr bwMode="auto">
              <a:xfrm>
                <a:off x="0" y="0"/>
                <a:ext cx="1372" cy="967"/>
              </a:xfrm>
              <a:custGeom>
                <a:avLst/>
                <a:gdLst>
                  <a:gd name="T0" fmla="*/ 1372 w 21600"/>
                  <a:gd name="T1" fmla="*/ 967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21600" y="21600"/>
                    </a:moveTo>
                    <a:cubicBezTo>
                      <a:pt x="11957" y="21415"/>
                      <a:pt x="3382" y="1284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</p:grpSp>
      <p:sp>
        <p:nvSpPr>
          <p:cNvPr id="21511" name="Line 14"/>
          <p:cNvSpPr>
            <a:spLocks noChangeShapeType="1"/>
          </p:cNvSpPr>
          <p:nvPr/>
        </p:nvSpPr>
        <p:spPr bwMode="auto">
          <a:xfrm rot="10800000">
            <a:off x="6672263" y="146050"/>
            <a:ext cx="2384425" cy="2703513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512" name="Line 15"/>
          <p:cNvSpPr>
            <a:spLocks noChangeShapeType="1"/>
          </p:cNvSpPr>
          <p:nvPr/>
        </p:nvSpPr>
        <p:spPr bwMode="auto">
          <a:xfrm>
            <a:off x="7243763" y="-7938"/>
            <a:ext cx="1587" cy="6807201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513" name="Line 16"/>
          <p:cNvSpPr>
            <a:spLocks noChangeShapeType="1"/>
          </p:cNvSpPr>
          <p:nvPr/>
        </p:nvSpPr>
        <p:spPr bwMode="auto">
          <a:xfrm>
            <a:off x="4763" y="596900"/>
            <a:ext cx="9139237" cy="1588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514" name="Rectangle 17"/>
          <p:cNvSpPr>
            <a:spLocks/>
          </p:cNvSpPr>
          <p:nvPr/>
        </p:nvSpPr>
        <p:spPr bwMode="auto">
          <a:xfrm>
            <a:off x="8534400" y="6400800"/>
            <a:ext cx="2222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400" b="1">
                <a:solidFill>
                  <a:srgbClr val="000099"/>
                </a:solidFill>
                <a:sym typeface="Arial" charset="0"/>
              </a:rPr>
              <a:t>1</a:t>
            </a:r>
          </a:p>
        </p:txBody>
      </p:sp>
      <p:sp>
        <p:nvSpPr>
          <p:cNvPr id="21515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7175" y="981075"/>
            <a:ext cx="8636000" cy="5543550"/>
          </a:xfrm>
        </p:spPr>
        <p:txBody>
          <a:bodyPr lIns="38100" tIns="38100" rIns="-6350" bIns="38100"/>
          <a:lstStyle/>
          <a:p>
            <a:pPr marL="358775" eaLnBrk="1" hangingPunct="1">
              <a:buFont typeface="Arial" charset="0"/>
              <a:buNone/>
            </a:pPr>
            <a:endParaRPr lang="en-US" smtClean="0"/>
          </a:p>
          <a:p>
            <a:pPr marL="358775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21516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67713" cy="838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sz="2800" smtClean="0">
                <a:latin typeface="Comic Sans MS" pitchFamily="66" charset="0"/>
              </a:rPr>
              <a:t>L’acquisizione del Novarese</a:t>
            </a:r>
          </a:p>
        </p:txBody>
      </p:sp>
      <p:sp>
        <p:nvSpPr>
          <p:cNvPr id="21517" name="Rettangolo 21"/>
          <p:cNvSpPr>
            <a:spLocks noChangeArrowheads="1"/>
          </p:cNvSpPr>
          <p:nvPr/>
        </p:nvSpPr>
        <p:spPr bwMode="auto">
          <a:xfrm>
            <a:off x="468313" y="1557338"/>
            <a:ext cx="4572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 sz="2200">
              <a:latin typeface="Calibri" pitchFamily="34" charset="0"/>
            </a:endParaRPr>
          </a:p>
          <a:p>
            <a:pPr algn="just"/>
            <a:r>
              <a:rPr lang="it-IT" sz="2200">
                <a:latin typeface="Calibri" pitchFamily="34" charset="0"/>
              </a:rPr>
              <a:t>Anche la Valle dell’Ossola, da tempo legata al Ducato di Milano prima visconteo e poi degli Sforza ed in seguito spagnolo ed asburgico, entrò nei progetti di espansione  dei Savoia in direzione dei laghi e delle vie di comunicazione alpine.</a:t>
            </a:r>
          </a:p>
          <a:p>
            <a:pPr algn="just"/>
            <a:r>
              <a:rPr lang="it-IT" sz="2200">
                <a:latin typeface="Calibri" pitchFamily="34" charset="0"/>
              </a:rPr>
              <a:t>Nel 1743 infatti, grazie al trattato di </a:t>
            </a:r>
            <a:r>
              <a:rPr lang="it-IT" sz="2200" b="1">
                <a:latin typeface="Calibri" pitchFamily="34" charset="0"/>
              </a:rPr>
              <a:t>Worms</a:t>
            </a:r>
            <a:r>
              <a:rPr lang="it-IT" sz="2200">
                <a:latin typeface="Calibri" pitchFamily="34" charset="0"/>
              </a:rPr>
              <a:t>, la zona dell’alto novarese venne aggregata al Regno di Sardegna.</a:t>
            </a:r>
          </a:p>
        </p:txBody>
      </p:sp>
      <p:pic>
        <p:nvPicPr>
          <p:cNvPr id="21518" name="Picture 2" descr="C:\Users\Bellosta\Desktop\oss-cart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7150" y="1196975"/>
            <a:ext cx="382746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1415</Words>
  <Application>Microsoft Office PowerPoint</Application>
  <PresentationFormat>Presentazione su schermo (4:3)</PresentationFormat>
  <Paragraphs>192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Tema di Office</vt:lpstr>
      <vt:lpstr>Savoia </vt:lpstr>
      <vt:lpstr>Diapositiva 2</vt:lpstr>
      <vt:lpstr>Italia politica nel 1499</vt:lpstr>
      <vt:lpstr>Diapositiva 4</vt:lpstr>
      <vt:lpstr>Diapositiva 5</vt:lpstr>
      <vt:lpstr>L’acquisizione di Nizza</vt:lpstr>
      <vt:lpstr>L’acquisizione di Nizza</vt:lpstr>
      <vt:lpstr>L’acquisizione del Novarese</vt:lpstr>
      <vt:lpstr>L’acquisizione del Novarese</vt:lpstr>
      <vt:lpstr>Novara e il Risorgimento</vt:lpstr>
      <vt:lpstr>Novara e il Risorgimento</vt:lpstr>
      <vt:lpstr>Nizza e il Risorgimento</vt:lpstr>
      <vt:lpstr>La cessione di Nizza </vt:lpstr>
      <vt:lpstr>La cessione di Nizza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Bellosta</dc:creator>
  <cp:lastModifiedBy>*</cp:lastModifiedBy>
  <cp:revision>107</cp:revision>
  <dcterms:created xsi:type="dcterms:W3CDTF">2012-12-16T21:59:16Z</dcterms:created>
  <dcterms:modified xsi:type="dcterms:W3CDTF">2012-12-22T06:14:48Z</dcterms:modified>
</cp:coreProperties>
</file>