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4" r:id="rId3"/>
    <p:sldId id="280" r:id="rId4"/>
    <p:sldId id="281" r:id="rId5"/>
    <p:sldId id="282" r:id="rId6"/>
    <p:sldId id="285" r:id="rId7"/>
    <p:sldId id="287" r:id="rId8"/>
    <p:sldId id="278" r:id="rId9"/>
    <p:sldId id="288" r:id="rId10"/>
    <p:sldId id="292" r:id="rId11"/>
    <p:sldId id="290" r:id="rId12"/>
    <p:sldId id="289" r:id="rId13"/>
    <p:sldId id="298" r:id="rId14"/>
    <p:sldId id="265" r:id="rId15"/>
    <p:sldId id="266" r:id="rId16"/>
    <p:sldId id="293" r:id="rId1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91C6D89-B158-400C-95B9-50A4506CD502}" type="datetimeFigureOut">
              <a:rPr lang="it-IT"/>
              <a:pPr>
                <a:defRPr/>
              </a:pPr>
              <a:t>21/12/2012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086DDED-6305-4D41-99E5-DE9927A10522}"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9640662-2443-43DF-BC0E-B4C0A44F659E}" type="datetimeFigureOut">
              <a:rPr lang="it-IT"/>
              <a:pPr>
                <a:defRPr/>
              </a:pPr>
              <a:t>21/12/2012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7073443-FC31-4EDB-AD8B-BDFD68BBB97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7812657-DCFA-4E45-B4F5-73813F0AEDE4}" type="datetimeFigureOut">
              <a:rPr lang="it-IT"/>
              <a:pPr>
                <a:defRPr/>
              </a:pPr>
              <a:t>21/12/2012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B46C39C-D75C-40C4-A41B-705C519FAAC6}"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153F046-D4B7-48BB-858E-406B78B16276}" type="datetimeFigureOut">
              <a:rPr lang="it-IT"/>
              <a:pPr>
                <a:defRPr/>
              </a:pPr>
              <a:t>21/12/2012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AE09044-5100-49D8-9D41-631CD05D2F7D}"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1CDBD1E-9417-41FB-86B1-E8AD76585AAD}" type="datetimeFigureOut">
              <a:rPr lang="it-IT"/>
              <a:pPr>
                <a:defRPr/>
              </a:pPr>
              <a:t>21/12/2012</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4044CC3-8073-476A-8E22-255B5DD9A1FE}"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A06402F-8CE8-4A2D-86D8-69FB6D594C4F}" type="datetimeFigureOut">
              <a:rPr lang="it-IT"/>
              <a:pPr>
                <a:defRPr/>
              </a:pPr>
              <a:t>21/12/2012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16CC7D3-84B8-4BC5-BAA2-E2E6C763E2DE}"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7A88B7FB-65B4-470F-A9E6-26A33EE29531}" type="datetimeFigureOut">
              <a:rPr lang="it-IT"/>
              <a:pPr>
                <a:defRPr/>
              </a:pPr>
              <a:t>21/12/2012</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EE33337-AEA5-4D80-81F3-E32777EF360D}"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200AFDF4-81FB-4D33-8418-50071C589E83}" type="datetimeFigureOut">
              <a:rPr lang="it-IT"/>
              <a:pPr>
                <a:defRPr/>
              </a:pPr>
              <a:t>21/12/2012</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4BEBE098-EAD0-45A4-8F95-0192C9EACDA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C79D253-10F9-4E31-AF60-5EA98FC4FAFB}" type="datetimeFigureOut">
              <a:rPr lang="it-IT"/>
              <a:pPr>
                <a:defRPr/>
              </a:pPr>
              <a:t>21/12/2012</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1E97D941-BE29-4835-AE90-2A8D4A26F248}"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7FEDCED-005D-49E2-B07A-13BC8348936D}" type="datetimeFigureOut">
              <a:rPr lang="it-IT"/>
              <a:pPr>
                <a:defRPr/>
              </a:pPr>
              <a:t>21/12/2012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3879E02-3B0D-494C-9F9D-1AABB433C003}"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2B21165-6F00-4745-ABA5-1A6724737471}" type="datetimeFigureOut">
              <a:rPr lang="it-IT"/>
              <a:pPr>
                <a:defRPr/>
              </a:pPr>
              <a:t>21/12/2012</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E9980C0-1AC3-4775-B507-288A558BF733}"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73940E9-2066-4DE0-9383-0A57A1F4A8F0}" type="datetimeFigureOut">
              <a:rPr lang="it-IT"/>
              <a:pPr>
                <a:defRPr/>
              </a:pPr>
              <a:t>21/12/2012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FBA567B-82A2-470E-A199-FFEC7BF9BB6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it.wikipedia.org/wiki/File:Garibaldi.jpg"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1"/>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dirty="0">
                <a:solidFill>
                  <a:srgbClr val="000099"/>
                </a:solidFill>
                <a:sym typeface="Arial" charset="0"/>
              </a:rPr>
              <a:t>2</a:t>
            </a:r>
          </a:p>
        </p:txBody>
      </p:sp>
      <p:grpSp>
        <p:nvGrpSpPr>
          <p:cNvPr id="13314" name="Group 2"/>
          <p:cNvGrpSpPr>
            <a:grpSpLocks/>
          </p:cNvGrpSpPr>
          <p:nvPr/>
        </p:nvGrpSpPr>
        <p:grpSpPr bwMode="auto">
          <a:xfrm>
            <a:off x="0" y="265113"/>
            <a:ext cx="8915400" cy="6589712"/>
            <a:chOff x="0" y="0"/>
            <a:chExt cx="5616" cy="4151"/>
          </a:xfrm>
        </p:grpSpPr>
        <p:sp>
          <p:nvSpPr>
            <p:cNvPr id="13333" name="AutoShape 3"/>
            <p:cNvSpPr>
              <a:spLocks/>
            </p:cNvSpPr>
            <p:nvPr/>
          </p:nvSpPr>
          <p:spPr bwMode="auto">
            <a:xfrm>
              <a:off x="0" y="0"/>
              <a:ext cx="5616" cy="4151"/>
            </a:xfrm>
            <a:prstGeom prst="rtTriangle">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dirty="0">
                <a:latin typeface="Calibri" pitchFamily="34" charset="0"/>
              </a:endParaRPr>
            </a:p>
          </p:txBody>
        </p:sp>
      </p:grpSp>
      <p:grpSp>
        <p:nvGrpSpPr>
          <p:cNvPr id="13315" name="Group 4"/>
          <p:cNvGrpSpPr>
            <a:grpSpLocks/>
          </p:cNvGrpSpPr>
          <p:nvPr/>
        </p:nvGrpSpPr>
        <p:grpSpPr bwMode="auto">
          <a:xfrm>
            <a:off x="5638800" y="5275263"/>
            <a:ext cx="3389313" cy="685800"/>
            <a:chOff x="0" y="0"/>
            <a:chExt cx="2135" cy="432"/>
          </a:xfrm>
        </p:grpSpPr>
        <p:sp>
          <p:nvSpPr>
            <p:cNvPr id="13332" name="Rectangle 5"/>
            <p:cNvSpPr>
              <a:spLocks/>
            </p:cNvSpPr>
            <p:nvPr/>
          </p:nvSpPr>
          <p:spPr bwMode="auto">
            <a:xfrm>
              <a:off x="0" y="0"/>
              <a:ext cx="2135" cy="432"/>
            </a:xfrm>
            <a:prstGeom prst="rect">
              <a:avLst/>
            </a:prstGeom>
            <a:solidFill>
              <a:srgbClr val="CCFFFF">
                <a:alpha val="48627"/>
              </a:srgbClr>
            </a:solidFill>
            <a:ln w="12700">
              <a:noFill/>
              <a:miter lim="800000"/>
              <a:headEnd/>
              <a:tailEnd/>
            </a:ln>
          </p:spPr>
          <p:txBody>
            <a:bodyPr lIns="0" tIns="0" rIns="0" bIns="0"/>
            <a:lstStyle/>
            <a:p>
              <a:endParaRPr lang="it-IT" dirty="0">
                <a:latin typeface="Calibri" pitchFamily="34" charset="0"/>
              </a:endParaRPr>
            </a:p>
          </p:txBody>
        </p:sp>
      </p:grpSp>
      <p:grpSp>
        <p:nvGrpSpPr>
          <p:cNvPr id="13316" name="Group 6"/>
          <p:cNvGrpSpPr>
            <a:grpSpLocks/>
          </p:cNvGrpSpPr>
          <p:nvPr/>
        </p:nvGrpSpPr>
        <p:grpSpPr bwMode="auto">
          <a:xfrm>
            <a:off x="15875" y="1066800"/>
            <a:ext cx="9128125" cy="4665663"/>
            <a:chOff x="0" y="0"/>
            <a:chExt cx="5750" cy="832"/>
          </a:xfrm>
        </p:grpSpPr>
        <p:sp>
          <p:nvSpPr>
            <p:cNvPr id="13331" name="Rectangle 7"/>
            <p:cNvSpPr>
              <a:spLocks/>
            </p:cNvSpPr>
            <p:nvPr/>
          </p:nvSpPr>
          <p:spPr bwMode="auto">
            <a:xfrm>
              <a:off x="0" y="0"/>
              <a:ext cx="5750" cy="832"/>
            </a:xfrm>
            <a:prstGeom prst="rect">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dirty="0">
                <a:latin typeface="Calibri" pitchFamily="34" charset="0"/>
              </a:endParaRPr>
            </a:p>
          </p:txBody>
        </p:sp>
      </p:grpSp>
      <p:grpSp>
        <p:nvGrpSpPr>
          <p:cNvPr id="13317" name="Group 8"/>
          <p:cNvGrpSpPr>
            <a:grpSpLocks/>
          </p:cNvGrpSpPr>
          <p:nvPr/>
        </p:nvGrpSpPr>
        <p:grpSpPr bwMode="auto">
          <a:xfrm>
            <a:off x="5718175" y="6350"/>
            <a:ext cx="3298825" cy="6854825"/>
            <a:chOff x="0" y="0"/>
            <a:chExt cx="2077" cy="4318"/>
          </a:xfrm>
        </p:grpSpPr>
        <p:grpSp>
          <p:nvGrpSpPr>
            <p:cNvPr id="13329" name="Group 9"/>
            <p:cNvGrpSpPr>
              <a:grpSpLocks/>
            </p:cNvGrpSpPr>
            <p:nvPr/>
          </p:nvGrpSpPr>
          <p:grpSpPr bwMode="auto">
            <a:xfrm>
              <a:off x="0" y="0"/>
              <a:ext cx="2077" cy="4318"/>
              <a:chOff x="0" y="0"/>
              <a:chExt cx="2077" cy="4318"/>
            </a:xfrm>
          </p:grpSpPr>
          <p:sp>
            <p:nvSpPr>
              <p:cNvPr id="13330" name="AutoShape 10"/>
              <p:cNvSpPr>
                <a:spLocks/>
              </p:cNvSpPr>
              <p:nvPr/>
            </p:nvSpPr>
            <p:spPr bwMode="auto">
              <a:xfrm>
                <a:off x="0" y="0"/>
                <a:ext cx="2077" cy="4318"/>
              </a:xfrm>
              <a:custGeom>
                <a:avLst/>
                <a:gdLst>
                  <a:gd name="T0" fmla="*/ 2077 w 21139"/>
                  <a:gd name="T1" fmla="*/ 4318 h 21600"/>
                  <a:gd name="T2" fmla="*/ 2 w 21139"/>
                  <a:gd name="T3" fmla="*/ 2074 h 21600"/>
                  <a:gd name="T4" fmla="*/ 2058 w 21139"/>
                  <a:gd name="T5" fmla="*/ 0 h 21600"/>
                  <a:gd name="T6" fmla="*/ 0 60000 65536"/>
                  <a:gd name="T7" fmla="*/ 0 60000 65536"/>
                  <a:gd name="T8" fmla="*/ 0 60000 65536"/>
                  <a:gd name="T9" fmla="*/ 0 w 21139"/>
                  <a:gd name="T10" fmla="*/ 0 h 21600"/>
                  <a:gd name="T11" fmla="*/ 21139 w 21139"/>
                  <a:gd name="T12" fmla="*/ 21600 h 21600"/>
                </a:gdLst>
                <a:ahLst/>
                <a:cxnLst>
                  <a:cxn ang="T6">
                    <a:pos x="T0" y="T1"/>
                  </a:cxn>
                  <a:cxn ang="T7">
                    <a:pos x="T2" y="T3"/>
                  </a:cxn>
                  <a:cxn ang="T8">
                    <a:pos x="T4" y="T5"/>
                  </a:cxn>
                </a:cxnLst>
                <a:rect l="T9" t="T10" r="T11" b="T12"/>
                <a:pathLst>
                  <a:path w="21139" h="21600">
                    <a:moveTo>
                      <a:pt x="21139" y="21600"/>
                    </a:moveTo>
                    <a:cubicBezTo>
                      <a:pt x="8996" y="21365"/>
                      <a:pt x="-461" y="16338"/>
                      <a:pt x="17" y="10373"/>
                    </a:cubicBezTo>
                    <a:cubicBezTo>
                      <a:pt x="466" y="4773"/>
                      <a:pt x="9551" y="270"/>
                      <a:pt x="20945" y="0"/>
                    </a:cubicBezTo>
                  </a:path>
                </a:pathLst>
              </a:custGeom>
              <a:noFill/>
              <a:ln w="12700">
                <a:solidFill>
                  <a:srgbClr val="CCFFFF"/>
                </a:solidFill>
                <a:miter lim="800000"/>
                <a:headEnd/>
                <a:tailEnd/>
              </a:ln>
            </p:spPr>
            <p:txBody>
              <a:bodyPr lIns="0" tIns="0" rIns="0" bIns="0"/>
              <a:lstStyle/>
              <a:p>
                <a:endParaRPr lang="it-IT" dirty="0"/>
              </a:p>
            </p:txBody>
          </p:sp>
        </p:grpSp>
      </p:grpSp>
      <p:grpSp>
        <p:nvGrpSpPr>
          <p:cNvPr id="13318" name="Group 11"/>
          <p:cNvGrpSpPr>
            <a:grpSpLocks/>
          </p:cNvGrpSpPr>
          <p:nvPr/>
        </p:nvGrpSpPr>
        <p:grpSpPr bwMode="auto">
          <a:xfrm>
            <a:off x="6935788" y="-6350"/>
            <a:ext cx="2178050" cy="1535113"/>
            <a:chOff x="0" y="0"/>
            <a:chExt cx="1372" cy="967"/>
          </a:xfrm>
        </p:grpSpPr>
        <p:grpSp>
          <p:nvGrpSpPr>
            <p:cNvPr id="13327" name="Group 12"/>
            <p:cNvGrpSpPr>
              <a:grpSpLocks/>
            </p:cNvGrpSpPr>
            <p:nvPr/>
          </p:nvGrpSpPr>
          <p:grpSpPr bwMode="auto">
            <a:xfrm>
              <a:off x="0" y="0"/>
              <a:ext cx="1372" cy="967"/>
              <a:chOff x="0" y="0"/>
              <a:chExt cx="1372" cy="967"/>
            </a:xfrm>
          </p:grpSpPr>
          <p:sp>
            <p:nvSpPr>
              <p:cNvPr id="13328" name="AutoShape 13"/>
              <p:cNvSpPr>
                <a:spLocks/>
              </p:cNvSpPr>
              <p:nvPr/>
            </p:nvSpPr>
            <p:spPr bwMode="auto">
              <a:xfrm>
                <a:off x="0" y="0"/>
                <a:ext cx="1372" cy="967"/>
              </a:xfrm>
              <a:custGeom>
                <a:avLst/>
                <a:gdLst>
                  <a:gd name="T0" fmla="*/ 1372 w 21600"/>
                  <a:gd name="T1" fmla="*/ 967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11957" y="21415"/>
                      <a:pt x="3382" y="12840"/>
                      <a:pt x="0" y="0"/>
                    </a:cubicBezTo>
                  </a:path>
                </a:pathLst>
              </a:custGeom>
              <a:noFill/>
              <a:ln w="12700">
                <a:solidFill>
                  <a:srgbClr val="CCFFFF"/>
                </a:solidFill>
                <a:miter lim="800000"/>
                <a:headEnd/>
                <a:tailEnd/>
              </a:ln>
            </p:spPr>
            <p:txBody>
              <a:bodyPr lIns="0" tIns="0" rIns="0" bIns="0"/>
              <a:lstStyle/>
              <a:p>
                <a:endParaRPr lang="it-IT" dirty="0"/>
              </a:p>
            </p:txBody>
          </p:sp>
        </p:grpSp>
      </p:grpSp>
      <p:sp>
        <p:nvSpPr>
          <p:cNvPr id="13319" name="Line 14"/>
          <p:cNvSpPr>
            <a:spLocks noChangeShapeType="1"/>
          </p:cNvSpPr>
          <p:nvPr/>
        </p:nvSpPr>
        <p:spPr bwMode="auto">
          <a:xfrm rot="10800000">
            <a:off x="6672263" y="146050"/>
            <a:ext cx="2384425" cy="2703513"/>
          </a:xfrm>
          <a:prstGeom prst="line">
            <a:avLst/>
          </a:prstGeom>
          <a:noFill/>
          <a:ln w="12700">
            <a:solidFill>
              <a:srgbClr val="CCFFFF"/>
            </a:solidFill>
            <a:round/>
            <a:headEnd/>
            <a:tailEnd/>
          </a:ln>
        </p:spPr>
        <p:txBody>
          <a:bodyPr/>
          <a:lstStyle/>
          <a:p>
            <a:endParaRPr lang="it-IT" dirty="0"/>
          </a:p>
        </p:txBody>
      </p:sp>
      <p:sp>
        <p:nvSpPr>
          <p:cNvPr id="13320" name="Line 15"/>
          <p:cNvSpPr>
            <a:spLocks noChangeShapeType="1"/>
          </p:cNvSpPr>
          <p:nvPr/>
        </p:nvSpPr>
        <p:spPr bwMode="auto">
          <a:xfrm>
            <a:off x="7243763" y="-7938"/>
            <a:ext cx="1587" cy="6807201"/>
          </a:xfrm>
          <a:prstGeom prst="line">
            <a:avLst/>
          </a:prstGeom>
          <a:noFill/>
          <a:ln w="12700">
            <a:solidFill>
              <a:srgbClr val="CCFFFF"/>
            </a:solidFill>
            <a:round/>
            <a:headEnd/>
            <a:tailEnd/>
          </a:ln>
        </p:spPr>
        <p:txBody>
          <a:bodyPr/>
          <a:lstStyle/>
          <a:p>
            <a:endParaRPr lang="it-IT" dirty="0"/>
          </a:p>
        </p:txBody>
      </p:sp>
      <p:sp>
        <p:nvSpPr>
          <p:cNvPr id="13321" name="Line 16"/>
          <p:cNvSpPr>
            <a:spLocks noChangeShapeType="1"/>
          </p:cNvSpPr>
          <p:nvPr/>
        </p:nvSpPr>
        <p:spPr bwMode="auto">
          <a:xfrm>
            <a:off x="4763" y="596900"/>
            <a:ext cx="9139237" cy="1588"/>
          </a:xfrm>
          <a:prstGeom prst="line">
            <a:avLst/>
          </a:prstGeom>
          <a:noFill/>
          <a:ln w="12700">
            <a:solidFill>
              <a:srgbClr val="CCFFFF"/>
            </a:solidFill>
            <a:round/>
            <a:headEnd/>
            <a:tailEnd/>
          </a:ln>
        </p:spPr>
        <p:txBody>
          <a:bodyPr/>
          <a:lstStyle/>
          <a:p>
            <a:endParaRPr lang="it-IT" dirty="0"/>
          </a:p>
        </p:txBody>
      </p:sp>
      <p:sp>
        <p:nvSpPr>
          <p:cNvPr id="13322" name="Rectangle 17"/>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dirty="0">
                <a:solidFill>
                  <a:srgbClr val="000099"/>
                </a:solidFill>
                <a:sym typeface="Arial" charset="0"/>
              </a:rPr>
              <a:t>1</a:t>
            </a:r>
          </a:p>
        </p:txBody>
      </p:sp>
      <p:sp>
        <p:nvSpPr>
          <p:cNvPr id="16403" name="Rectangle 19"/>
          <p:cNvSpPr>
            <a:spLocks noGrp="1" noChangeArrowheads="1"/>
          </p:cNvSpPr>
          <p:nvPr>
            <p:ph type="body" idx="1"/>
          </p:nvPr>
        </p:nvSpPr>
        <p:spPr>
          <a:xfrm>
            <a:off x="257175" y="1143000"/>
            <a:ext cx="8886825" cy="5715000"/>
          </a:xfrm>
        </p:spPr>
        <p:txBody>
          <a:bodyPr lIns="38100" tIns="38100" rIns="-6350" bIns="38100" rtlCol="0">
            <a:normAutofit/>
          </a:bodyPr>
          <a:lstStyle/>
          <a:p>
            <a:pPr eaLnBrk="1" fontAlgn="auto" hangingPunct="1">
              <a:spcAft>
                <a:spcPts val="0"/>
              </a:spcAft>
              <a:buFont typeface="Arial" pitchFamily="34" charset="0"/>
              <a:buNone/>
              <a:defRPr/>
            </a:pPr>
            <a:endParaRPr lang="it-IT" dirty="0" smtClean="0">
              <a:latin typeface="Comic Sans MS" pitchFamily="66" charset="0"/>
            </a:endParaRPr>
          </a:p>
          <a:p>
            <a:pPr marL="358775" eaLnBrk="1" fontAlgn="auto" hangingPunct="1">
              <a:spcAft>
                <a:spcPts val="0"/>
              </a:spcAft>
              <a:buFont typeface="Arial" pitchFamily="34" charset="0"/>
              <a:buNone/>
              <a:defRPr/>
            </a:pPr>
            <a:endParaRPr lang="en-US" dirty="0" smtClean="0"/>
          </a:p>
        </p:txBody>
      </p:sp>
      <p:sp>
        <p:nvSpPr>
          <p:cNvPr id="13324" name="Titolo 1"/>
          <p:cNvSpPr>
            <a:spLocks noGrp="1"/>
          </p:cNvSpPr>
          <p:nvPr>
            <p:ph type="title"/>
          </p:nvPr>
        </p:nvSpPr>
        <p:spPr>
          <a:xfrm>
            <a:off x="381000" y="146051"/>
            <a:ext cx="8367713" cy="762670"/>
          </a:xfrm>
          <a:solidFill>
            <a:schemeClr val="bg1"/>
          </a:solidFill>
        </p:spPr>
        <p:txBody>
          <a:bodyPr/>
          <a:lstStyle/>
          <a:p>
            <a:pPr eaLnBrk="1" hangingPunct="1"/>
            <a:r>
              <a:rPr lang="fr-FR" sz="2800" dirty="0" smtClean="0">
                <a:latin typeface="Comic Sans MS" pitchFamily="66" charset="0"/>
              </a:rPr>
              <a:t>Savoie</a:t>
            </a:r>
          </a:p>
        </p:txBody>
      </p:sp>
      <p:sp>
        <p:nvSpPr>
          <p:cNvPr id="13325" name="Rettangolo 21"/>
          <p:cNvSpPr>
            <a:spLocks noChangeArrowheads="1"/>
          </p:cNvSpPr>
          <p:nvPr/>
        </p:nvSpPr>
        <p:spPr bwMode="auto">
          <a:xfrm>
            <a:off x="395288" y="1052513"/>
            <a:ext cx="8353425" cy="5016758"/>
          </a:xfrm>
          <a:prstGeom prst="rect">
            <a:avLst/>
          </a:prstGeom>
          <a:noFill/>
          <a:ln w="9525">
            <a:noFill/>
            <a:miter lim="800000"/>
            <a:headEnd/>
            <a:tailEnd/>
          </a:ln>
        </p:spPr>
        <p:txBody>
          <a:bodyPr>
            <a:spAutoFit/>
          </a:bodyPr>
          <a:lstStyle/>
          <a:p>
            <a:pPr algn="just"/>
            <a:r>
              <a:rPr lang="fr-FR" sz="2000" dirty="0" smtClean="0">
                <a:latin typeface="Calibri" pitchFamily="34" charset="0"/>
              </a:rPr>
              <a:t>Cette dynastie, dont le nom dérive de </a:t>
            </a:r>
            <a:r>
              <a:rPr lang="fr-FR" sz="2000" dirty="0">
                <a:latin typeface="Calibri" pitchFamily="34" charset="0"/>
              </a:rPr>
              <a:t>l</a:t>
            </a:r>
            <a:r>
              <a:rPr lang="fr-FR" sz="2000" dirty="0" smtClean="0">
                <a:latin typeface="Calibri" pitchFamily="34" charset="0"/>
              </a:rPr>
              <a:t>a région alpine dans laquelle elle s’était originairement développée,</a:t>
            </a:r>
            <a:r>
              <a:rPr lang="it-IT" sz="2000" dirty="0" smtClean="0">
                <a:latin typeface="Calibri" pitchFamily="34" charset="0"/>
              </a:rPr>
              <a:t> </a:t>
            </a:r>
            <a:r>
              <a:rPr lang="fr-FR" sz="2000" dirty="0" smtClean="0">
                <a:latin typeface="Calibri" pitchFamily="34" charset="0"/>
              </a:rPr>
              <a:t>est considérée celle qui a le plus longtemps régné en Europe. </a:t>
            </a:r>
            <a:r>
              <a:rPr lang="fr-FR" sz="2000" dirty="0">
                <a:latin typeface="Calibri" pitchFamily="34" charset="0"/>
              </a:rPr>
              <a:t>E</a:t>
            </a:r>
            <a:r>
              <a:rPr lang="fr-FR" sz="2000" dirty="0" smtClean="0">
                <a:latin typeface="Calibri" pitchFamily="34" charset="0"/>
              </a:rPr>
              <a:t>n effet, elle a régné pendant presque mille ans, d’abord sur une seigneurie, transformée ensuite en comté, puis en duché et enfin en règne.  </a:t>
            </a:r>
          </a:p>
          <a:p>
            <a:r>
              <a:rPr lang="fr-FR" sz="2000" dirty="0" smtClean="0">
                <a:latin typeface="Calibri" pitchFamily="34" charset="0"/>
              </a:rPr>
              <a:t>Chronologie essentielle: </a:t>
            </a:r>
          </a:p>
          <a:p>
            <a:r>
              <a:rPr lang="fr-FR" sz="2000" dirty="0" smtClean="0">
                <a:latin typeface="Calibri" pitchFamily="34" charset="0"/>
              </a:rPr>
              <a:t>	Seigneurie de 1003 à 1103 </a:t>
            </a:r>
          </a:p>
          <a:p>
            <a:r>
              <a:rPr lang="fr-FR" sz="2000" dirty="0" smtClean="0">
                <a:latin typeface="Calibri" pitchFamily="34" charset="0"/>
              </a:rPr>
              <a:t>	Comté 	de 1103 à 1416	                  Devise: </a:t>
            </a:r>
            <a:r>
              <a:rPr lang="fr-FR" sz="2000" b="1" dirty="0" smtClean="0">
                <a:latin typeface="Calibri" pitchFamily="34" charset="0"/>
              </a:rPr>
              <a:t>FERT</a:t>
            </a:r>
          </a:p>
          <a:p>
            <a:r>
              <a:rPr lang="fr-FR" sz="2000" dirty="0" smtClean="0">
                <a:latin typeface="Calibri" pitchFamily="34" charset="0"/>
              </a:rPr>
              <a:t>	Duché 	de 1416 à 1714</a:t>
            </a:r>
          </a:p>
          <a:p>
            <a:r>
              <a:rPr lang="fr-FR" sz="2000" dirty="0" smtClean="0">
                <a:latin typeface="Calibri" pitchFamily="34" charset="0"/>
              </a:rPr>
              <a:t>	Règne 	de 1714 à 1946  </a:t>
            </a:r>
          </a:p>
          <a:p>
            <a:pPr algn="just"/>
            <a:r>
              <a:rPr lang="fr-FR" sz="2000" dirty="0" smtClean="0">
                <a:latin typeface="Calibri" pitchFamily="34" charset="0"/>
              </a:rPr>
              <a:t>Umberto I (m. 1047 ou 1048), surnommé « Blanche main »,</a:t>
            </a:r>
          </a:p>
          <a:p>
            <a:pPr algn="just"/>
            <a:r>
              <a:rPr lang="fr-FR" sz="2000" dirty="0" smtClean="0">
                <a:latin typeface="Calibri" pitchFamily="34" charset="0"/>
              </a:rPr>
              <a:t>premier comte de Savoie, est considéré le fondateur de la </a:t>
            </a:r>
          </a:p>
          <a:p>
            <a:pPr algn="just"/>
            <a:r>
              <a:rPr lang="fr-FR" sz="2000" dirty="0" smtClean="0">
                <a:latin typeface="Calibri" pitchFamily="34" charset="0"/>
              </a:rPr>
              <a:t>dynastie. A partir de 1232, la première capitale fut </a:t>
            </a:r>
            <a:r>
              <a:rPr lang="fr-FR" sz="2000" b="1" dirty="0" smtClean="0">
                <a:latin typeface="Calibri" pitchFamily="34" charset="0"/>
              </a:rPr>
              <a:t>Chambéry</a:t>
            </a:r>
            <a:r>
              <a:rPr lang="fr-FR" sz="2000" dirty="0" smtClean="0">
                <a:latin typeface="Calibri" pitchFamily="34" charset="0"/>
              </a:rPr>
              <a:t>. </a:t>
            </a:r>
          </a:p>
          <a:p>
            <a:pPr algn="just"/>
            <a:r>
              <a:rPr lang="fr-FR" sz="2000" dirty="0">
                <a:latin typeface="Calibri" pitchFamily="34" charset="0"/>
              </a:rPr>
              <a:t>D</a:t>
            </a:r>
            <a:r>
              <a:rPr lang="fr-FR" sz="2000" dirty="0" smtClean="0">
                <a:latin typeface="Calibri" pitchFamily="34" charset="0"/>
              </a:rPr>
              <a:t>u XVe siècle à la moitié du XVIe, la dynastie perdit presque</a:t>
            </a:r>
          </a:p>
          <a:p>
            <a:pPr algn="just"/>
            <a:r>
              <a:rPr lang="fr-FR" sz="2000" dirty="0" smtClean="0">
                <a:latin typeface="Calibri" pitchFamily="34" charset="0"/>
              </a:rPr>
              <a:t>tous ses territoires au cours des guerres franco-espagnoles.</a:t>
            </a:r>
          </a:p>
          <a:p>
            <a:pPr algn="just"/>
            <a:r>
              <a:rPr lang="fr-FR" sz="2000" dirty="0" smtClean="0">
                <a:latin typeface="Calibri" pitchFamily="34" charset="0"/>
              </a:rPr>
              <a:t>Emanuel Filibert (1528-1580) en reprit possession avec le Traité de Cateau-Cambrésis (1559) et en 1561 il transféra la capitale à </a:t>
            </a:r>
            <a:r>
              <a:rPr lang="fr-FR" sz="2000" b="1" dirty="0" smtClean="0">
                <a:latin typeface="Calibri" pitchFamily="34" charset="0"/>
              </a:rPr>
              <a:t>Turin</a:t>
            </a:r>
            <a:r>
              <a:rPr lang="fr-FR" sz="2000" dirty="0" smtClean="0">
                <a:latin typeface="Calibri" pitchFamily="34" charset="0"/>
              </a:rPr>
              <a:t>. </a:t>
            </a:r>
            <a:endParaRPr lang="fr-FR" sz="2000" dirty="0">
              <a:latin typeface="Calibri" pitchFamily="34" charset="0"/>
            </a:endParaRPr>
          </a:p>
        </p:txBody>
      </p:sp>
      <p:pic>
        <p:nvPicPr>
          <p:cNvPr id="13326" name="Picture 3" descr="C:\Users\Bellosta\Desktop\420px-Coat_of_arms_of_the_House_of_Savoy.svg[1].png"/>
          <p:cNvPicPr>
            <a:picLocks noChangeAspect="1" noChangeArrowheads="1"/>
          </p:cNvPicPr>
          <p:nvPr/>
        </p:nvPicPr>
        <p:blipFill>
          <a:blip r:embed="rId2"/>
          <a:srcRect/>
          <a:stretch>
            <a:fillRect/>
          </a:stretch>
        </p:blipFill>
        <p:spPr bwMode="auto">
          <a:xfrm>
            <a:off x="6935788" y="2359616"/>
            <a:ext cx="2081212" cy="2899748"/>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1"/>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2</a:t>
            </a:r>
          </a:p>
        </p:txBody>
      </p:sp>
      <p:grpSp>
        <p:nvGrpSpPr>
          <p:cNvPr id="22530" name="Group 2"/>
          <p:cNvGrpSpPr>
            <a:grpSpLocks/>
          </p:cNvGrpSpPr>
          <p:nvPr/>
        </p:nvGrpSpPr>
        <p:grpSpPr bwMode="auto">
          <a:xfrm>
            <a:off x="0" y="265113"/>
            <a:ext cx="8915400" cy="6589712"/>
            <a:chOff x="0" y="0"/>
            <a:chExt cx="5616" cy="4151"/>
          </a:xfrm>
        </p:grpSpPr>
        <p:sp>
          <p:nvSpPr>
            <p:cNvPr id="22550" name="AutoShape 3"/>
            <p:cNvSpPr>
              <a:spLocks/>
            </p:cNvSpPr>
            <p:nvPr/>
          </p:nvSpPr>
          <p:spPr bwMode="auto">
            <a:xfrm>
              <a:off x="0" y="0"/>
              <a:ext cx="5616" cy="4151"/>
            </a:xfrm>
            <a:prstGeom prst="rtTriangle">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2531" name="Group 4"/>
          <p:cNvGrpSpPr>
            <a:grpSpLocks/>
          </p:cNvGrpSpPr>
          <p:nvPr/>
        </p:nvGrpSpPr>
        <p:grpSpPr bwMode="auto">
          <a:xfrm>
            <a:off x="5638800" y="5275263"/>
            <a:ext cx="3389313" cy="685800"/>
            <a:chOff x="0" y="0"/>
            <a:chExt cx="2135" cy="432"/>
          </a:xfrm>
        </p:grpSpPr>
        <p:sp>
          <p:nvSpPr>
            <p:cNvPr id="22549" name="Rectangle 5"/>
            <p:cNvSpPr>
              <a:spLocks/>
            </p:cNvSpPr>
            <p:nvPr/>
          </p:nvSpPr>
          <p:spPr bwMode="auto">
            <a:xfrm>
              <a:off x="0" y="0"/>
              <a:ext cx="2135" cy="432"/>
            </a:xfrm>
            <a:prstGeom prst="rect">
              <a:avLst/>
            </a:prstGeom>
            <a:solidFill>
              <a:srgbClr val="CCFFFF">
                <a:alpha val="48627"/>
              </a:srgbClr>
            </a:solidFill>
            <a:ln w="12700">
              <a:noFill/>
              <a:miter lim="800000"/>
              <a:headEnd/>
              <a:tailEnd/>
            </a:ln>
          </p:spPr>
          <p:txBody>
            <a:bodyPr lIns="0" tIns="0" rIns="0" bIns="0"/>
            <a:lstStyle/>
            <a:p>
              <a:endParaRPr lang="it-IT">
                <a:latin typeface="Calibri" pitchFamily="34" charset="0"/>
              </a:endParaRPr>
            </a:p>
          </p:txBody>
        </p:sp>
      </p:grpSp>
      <p:grpSp>
        <p:nvGrpSpPr>
          <p:cNvPr id="22532" name="Group 6"/>
          <p:cNvGrpSpPr>
            <a:grpSpLocks/>
          </p:cNvGrpSpPr>
          <p:nvPr/>
        </p:nvGrpSpPr>
        <p:grpSpPr bwMode="auto">
          <a:xfrm>
            <a:off x="15875" y="1066800"/>
            <a:ext cx="9128125" cy="1320800"/>
            <a:chOff x="0" y="0"/>
            <a:chExt cx="5750" cy="832"/>
          </a:xfrm>
        </p:grpSpPr>
        <p:sp>
          <p:nvSpPr>
            <p:cNvPr id="22548" name="Rectangle 7"/>
            <p:cNvSpPr>
              <a:spLocks/>
            </p:cNvSpPr>
            <p:nvPr/>
          </p:nvSpPr>
          <p:spPr bwMode="auto">
            <a:xfrm>
              <a:off x="0" y="0"/>
              <a:ext cx="5750" cy="832"/>
            </a:xfrm>
            <a:prstGeom prst="rect">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2533" name="Group 8"/>
          <p:cNvGrpSpPr>
            <a:grpSpLocks/>
          </p:cNvGrpSpPr>
          <p:nvPr/>
        </p:nvGrpSpPr>
        <p:grpSpPr bwMode="auto">
          <a:xfrm>
            <a:off x="5718175" y="6350"/>
            <a:ext cx="3298825" cy="6854825"/>
            <a:chOff x="0" y="0"/>
            <a:chExt cx="2077" cy="4318"/>
          </a:xfrm>
        </p:grpSpPr>
        <p:grpSp>
          <p:nvGrpSpPr>
            <p:cNvPr id="22546" name="Group 9"/>
            <p:cNvGrpSpPr>
              <a:grpSpLocks/>
            </p:cNvGrpSpPr>
            <p:nvPr/>
          </p:nvGrpSpPr>
          <p:grpSpPr bwMode="auto">
            <a:xfrm>
              <a:off x="0" y="0"/>
              <a:ext cx="2077" cy="4318"/>
              <a:chOff x="0" y="0"/>
              <a:chExt cx="2077" cy="4318"/>
            </a:xfrm>
          </p:grpSpPr>
          <p:sp>
            <p:nvSpPr>
              <p:cNvPr id="22547" name="AutoShape 10"/>
              <p:cNvSpPr>
                <a:spLocks/>
              </p:cNvSpPr>
              <p:nvPr/>
            </p:nvSpPr>
            <p:spPr bwMode="auto">
              <a:xfrm>
                <a:off x="0" y="0"/>
                <a:ext cx="2077" cy="4318"/>
              </a:xfrm>
              <a:custGeom>
                <a:avLst/>
                <a:gdLst>
                  <a:gd name="T0" fmla="*/ 2077 w 21139"/>
                  <a:gd name="T1" fmla="*/ 4318 h 21600"/>
                  <a:gd name="T2" fmla="*/ 2 w 21139"/>
                  <a:gd name="T3" fmla="*/ 2074 h 21600"/>
                  <a:gd name="T4" fmla="*/ 2058 w 21139"/>
                  <a:gd name="T5" fmla="*/ 0 h 21600"/>
                  <a:gd name="T6" fmla="*/ 0 60000 65536"/>
                  <a:gd name="T7" fmla="*/ 0 60000 65536"/>
                  <a:gd name="T8" fmla="*/ 0 60000 65536"/>
                  <a:gd name="T9" fmla="*/ 0 w 21139"/>
                  <a:gd name="T10" fmla="*/ 0 h 21600"/>
                  <a:gd name="T11" fmla="*/ 21139 w 21139"/>
                  <a:gd name="T12" fmla="*/ 21600 h 21600"/>
                </a:gdLst>
                <a:ahLst/>
                <a:cxnLst>
                  <a:cxn ang="T6">
                    <a:pos x="T0" y="T1"/>
                  </a:cxn>
                  <a:cxn ang="T7">
                    <a:pos x="T2" y="T3"/>
                  </a:cxn>
                  <a:cxn ang="T8">
                    <a:pos x="T4" y="T5"/>
                  </a:cxn>
                </a:cxnLst>
                <a:rect l="T9" t="T10" r="T11" b="T12"/>
                <a:pathLst>
                  <a:path w="21139" h="21600">
                    <a:moveTo>
                      <a:pt x="21139" y="21600"/>
                    </a:moveTo>
                    <a:cubicBezTo>
                      <a:pt x="8996" y="21365"/>
                      <a:pt x="-461" y="16338"/>
                      <a:pt x="17" y="10373"/>
                    </a:cubicBezTo>
                    <a:cubicBezTo>
                      <a:pt x="466" y="4773"/>
                      <a:pt x="9551" y="270"/>
                      <a:pt x="20945" y="0"/>
                    </a:cubicBezTo>
                  </a:path>
                </a:pathLst>
              </a:custGeom>
              <a:noFill/>
              <a:ln w="12700">
                <a:solidFill>
                  <a:srgbClr val="CCFFFF"/>
                </a:solidFill>
                <a:miter lim="800000"/>
                <a:headEnd/>
                <a:tailEnd/>
              </a:ln>
            </p:spPr>
            <p:txBody>
              <a:bodyPr lIns="0" tIns="0" rIns="0" bIns="0"/>
              <a:lstStyle/>
              <a:p>
                <a:endParaRPr lang="it-IT"/>
              </a:p>
            </p:txBody>
          </p:sp>
        </p:grpSp>
      </p:grpSp>
      <p:grpSp>
        <p:nvGrpSpPr>
          <p:cNvPr id="22534" name="Group 11"/>
          <p:cNvGrpSpPr>
            <a:grpSpLocks/>
          </p:cNvGrpSpPr>
          <p:nvPr/>
        </p:nvGrpSpPr>
        <p:grpSpPr bwMode="auto">
          <a:xfrm>
            <a:off x="6935788" y="-6350"/>
            <a:ext cx="2178050" cy="1535113"/>
            <a:chOff x="0" y="0"/>
            <a:chExt cx="1372" cy="967"/>
          </a:xfrm>
        </p:grpSpPr>
        <p:grpSp>
          <p:nvGrpSpPr>
            <p:cNvPr id="22544" name="Group 12"/>
            <p:cNvGrpSpPr>
              <a:grpSpLocks/>
            </p:cNvGrpSpPr>
            <p:nvPr/>
          </p:nvGrpSpPr>
          <p:grpSpPr bwMode="auto">
            <a:xfrm>
              <a:off x="0" y="0"/>
              <a:ext cx="1372" cy="967"/>
              <a:chOff x="0" y="0"/>
              <a:chExt cx="1372" cy="967"/>
            </a:xfrm>
          </p:grpSpPr>
          <p:sp>
            <p:nvSpPr>
              <p:cNvPr id="22545" name="AutoShape 13"/>
              <p:cNvSpPr>
                <a:spLocks/>
              </p:cNvSpPr>
              <p:nvPr/>
            </p:nvSpPr>
            <p:spPr bwMode="auto">
              <a:xfrm>
                <a:off x="0" y="0"/>
                <a:ext cx="1372" cy="967"/>
              </a:xfrm>
              <a:custGeom>
                <a:avLst/>
                <a:gdLst>
                  <a:gd name="T0" fmla="*/ 1372 w 21600"/>
                  <a:gd name="T1" fmla="*/ 967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11957" y="21415"/>
                      <a:pt x="3382" y="12840"/>
                      <a:pt x="0" y="0"/>
                    </a:cubicBezTo>
                  </a:path>
                </a:pathLst>
              </a:custGeom>
              <a:noFill/>
              <a:ln w="12700">
                <a:solidFill>
                  <a:srgbClr val="CCFFFF"/>
                </a:solidFill>
                <a:miter lim="800000"/>
                <a:headEnd/>
                <a:tailEnd/>
              </a:ln>
            </p:spPr>
            <p:txBody>
              <a:bodyPr lIns="0" tIns="0" rIns="0" bIns="0"/>
              <a:lstStyle/>
              <a:p>
                <a:endParaRPr lang="it-IT"/>
              </a:p>
            </p:txBody>
          </p:sp>
        </p:grpSp>
      </p:grpSp>
      <p:sp>
        <p:nvSpPr>
          <p:cNvPr id="22535" name="Line 14"/>
          <p:cNvSpPr>
            <a:spLocks noChangeShapeType="1"/>
          </p:cNvSpPr>
          <p:nvPr/>
        </p:nvSpPr>
        <p:spPr bwMode="auto">
          <a:xfrm rot="10800000">
            <a:off x="6672263" y="146050"/>
            <a:ext cx="2384425" cy="2703513"/>
          </a:xfrm>
          <a:prstGeom prst="line">
            <a:avLst/>
          </a:prstGeom>
          <a:noFill/>
          <a:ln w="12700">
            <a:solidFill>
              <a:srgbClr val="CCFFFF"/>
            </a:solidFill>
            <a:round/>
            <a:headEnd/>
            <a:tailEnd/>
          </a:ln>
        </p:spPr>
        <p:txBody>
          <a:bodyPr/>
          <a:lstStyle/>
          <a:p>
            <a:endParaRPr lang="it-IT"/>
          </a:p>
        </p:txBody>
      </p:sp>
      <p:sp>
        <p:nvSpPr>
          <p:cNvPr id="22536" name="Line 15"/>
          <p:cNvSpPr>
            <a:spLocks noChangeShapeType="1"/>
          </p:cNvSpPr>
          <p:nvPr/>
        </p:nvSpPr>
        <p:spPr bwMode="auto">
          <a:xfrm>
            <a:off x="7243763" y="-7938"/>
            <a:ext cx="1587" cy="6807201"/>
          </a:xfrm>
          <a:prstGeom prst="line">
            <a:avLst/>
          </a:prstGeom>
          <a:noFill/>
          <a:ln w="12700">
            <a:solidFill>
              <a:srgbClr val="CCFFFF"/>
            </a:solidFill>
            <a:round/>
            <a:headEnd/>
            <a:tailEnd/>
          </a:ln>
        </p:spPr>
        <p:txBody>
          <a:bodyPr/>
          <a:lstStyle/>
          <a:p>
            <a:endParaRPr lang="it-IT"/>
          </a:p>
        </p:txBody>
      </p:sp>
      <p:sp>
        <p:nvSpPr>
          <p:cNvPr id="22537" name="Line 16"/>
          <p:cNvSpPr>
            <a:spLocks noChangeShapeType="1"/>
          </p:cNvSpPr>
          <p:nvPr/>
        </p:nvSpPr>
        <p:spPr bwMode="auto">
          <a:xfrm>
            <a:off x="4763" y="596900"/>
            <a:ext cx="9139237" cy="1588"/>
          </a:xfrm>
          <a:prstGeom prst="line">
            <a:avLst/>
          </a:prstGeom>
          <a:noFill/>
          <a:ln w="12700">
            <a:solidFill>
              <a:srgbClr val="CCFFFF"/>
            </a:solidFill>
            <a:round/>
            <a:headEnd/>
            <a:tailEnd/>
          </a:ln>
        </p:spPr>
        <p:txBody>
          <a:bodyPr/>
          <a:lstStyle/>
          <a:p>
            <a:endParaRPr lang="it-IT"/>
          </a:p>
        </p:txBody>
      </p:sp>
      <p:sp>
        <p:nvSpPr>
          <p:cNvPr id="22538" name="Rectangle 17"/>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1</a:t>
            </a:r>
          </a:p>
        </p:txBody>
      </p:sp>
      <p:sp>
        <p:nvSpPr>
          <p:cNvPr id="16403" name="Rectangle 19"/>
          <p:cNvSpPr>
            <a:spLocks noGrp="1" noChangeArrowheads="1"/>
          </p:cNvSpPr>
          <p:nvPr>
            <p:ph type="body" idx="1"/>
          </p:nvPr>
        </p:nvSpPr>
        <p:spPr>
          <a:xfrm>
            <a:off x="257175" y="1143000"/>
            <a:ext cx="8886825" cy="5715000"/>
          </a:xfrm>
        </p:spPr>
        <p:txBody>
          <a:bodyPr lIns="38100" tIns="38100" rIns="-6350" bIns="38100" rtlCol="0">
            <a:normAutofit/>
          </a:bodyPr>
          <a:lstStyle/>
          <a:p>
            <a:pPr eaLnBrk="1" fontAlgn="auto" hangingPunct="1">
              <a:spcAft>
                <a:spcPts val="0"/>
              </a:spcAft>
              <a:buFont typeface="Arial" pitchFamily="34" charset="0"/>
              <a:buNone/>
              <a:defRPr/>
            </a:pPr>
            <a:endParaRPr lang="it-IT" dirty="0" smtClean="0">
              <a:latin typeface="Comic Sans MS" pitchFamily="66" charset="0"/>
            </a:endParaRPr>
          </a:p>
          <a:p>
            <a:pPr marL="358775" eaLnBrk="1" fontAlgn="auto" hangingPunct="1">
              <a:spcAft>
                <a:spcPts val="0"/>
              </a:spcAft>
              <a:buFont typeface="Arial" pitchFamily="34" charset="0"/>
              <a:buNone/>
              <a:defRPr/>
            </a:pPr>
            <a:endParaRPr lang="en-US" dirty="0" smtClean="0"/>
          </a:p>
        </p:txBody>
      </p:sp>
      <p:sp>
        <p:nvSpPr>
          <p:cNvPr id="22540" name="Titolo 1"/>
          <p:cNvSpPr>
            <a:spLocks noGrp="1"/>
          </p:cNvSpPr>
          <p:nvPr>
            <p:ph type="title"/>
          </p:nvPr>
        </p:nvSpPr>
        <p:spPr>
          <a:xfrm>
            <a:off x="381000" y="304800"/>
            <a:ext cx="8367713" cy="838200"/>
          </a:xfrm>
          <a:solidFill>
            <a:schemeClr val="bg1"/>
          </a:solidFill>
        </p:spPr>
        <p:txBody>
          <a:bodyPr/>
          <a:lstStyle/>
          <a:p>
            <a:pPr eaLnBrk="1" hangingPunct="1"/>
            <a:r>
              <a:rPr lang="it-IT" sz="2800" dirty="0" smtClean="0">
                <a:latin typeface="Comic Sans MS" pitchFamily="66" charset="0"/>
              </a:rPr>
              <a:t>Novara et le Risorgimento</a:t>
            </a:r>
          </a:p>
        </p:txBody>
      </p:sp>
      <p:sp>
        <p:nvSpPr>
          <p:cNvPr id="22541" name="Rettangolo 21"/>
          <p:cNvSpPr>
            <a:spLocks noChangeArrowheads="1"/>
          </p:cNvSpPr>
          <p:nvPr/>
        </p:nvSpPr>
        <p:spPr bwMode="auto">
          <a:xfrm>
            <a:off x="323850" y="1125538"/>
            <a:ext cx="8640763" cy="5570756"/>
          </a:xfrm>
          <a:prstGeom prst="rect">
            <a:avLst/>
          </a:prstGeom>
          <a:noFill/>
          <a:ln w="9525">
            <a:solidFill>
              <a:schemeClr val="accent1"/>
            </a:solidFill>
            <a:miter lim="800000"/>
            <a:headEnd/>
            <a:tailEnd/>
          </a:ln>
        </p:spPr>
        <p:txBody>
          <a:bodyPr>
            <a:spAutoFit/>
          </a:bodyPr>
          <a:lstStyle/>
          <a:p>
            <a:r>
              <a:rPr lang="fr-FR" sz="2000" dirty="0" smtClean="0">
                <a:latin typeface="Calibri" pitchFamily="34" charset="0"/>
              </a:rPr>
              <a:t>Pendant la période du </a:t>
            </a:r>
            <a:r>
              <a:rPr lang="fr-FR" sz="2000" dirty="0" err="1" smtClean="0">
                <a:latin typeface="Calibri" pitchFamily="34" charset="0"/>
              </a:rPr>
              <a:t>Risorgimento</a:t>
            </a:r>
            <a:r>
              <a:rPr lang="fr-FR" sz="2000" dirty="0" smtClean="0">
                <a:latin typeface="Calibri" pitchFamily="34" charset="0"/>
              </a:rPr>
              <a:t>, le </a:t>
            </a:r>
          </a:p>
          <a:p>
            <a:r>
              <a:rPr lang="fr-FR" sz="2000" dirty="0">
                <a:latin typeface="Calibri" pitchFamily="34" charset="0"/>
              </a:rPr>
              <a:t>t</a:t>
            </a:r>
            <a:r>
              <a:rPr lang="fr-FR" sz="2000" dirty="0" smtClean="0">
                <a:latin typeface="Calibri" pitchFamily="34" charset="0"/>
              </a:rPr>
              <a:t>erritoire di Novare vécut les mêmes </a:t>
            </a:r>
          </a:p>
          <a:p>
            <a:r>
              <a:rPr lang="fr-FR" sz="2000" dirty="0" smtClean="0">
                <a:latin typeface="Calibri" pitchFamily="34" charset="0"/>
              </a:rPr>
              <a:t>vicissitudes que connut le Règne de </a:t>
            </a:r>
          </a:p>
          <a:p>
            <a:r>
              <a:rPr lang="fr-FR" sz="2000" dirty="0" smtClean="0">
                <a:latin typeface="Calibri" pitchFamily="34" charset="0"/>
              </a:rPr>
              <a:t>Sardaigne. Il dut subir, par exemple, les</a:t>
            </a:r>
          </a:p>
          <a:p>
            <a:r>
              <a:rPr lang="fr-FR" sz="2000" dirty="0">
                <a:latin typeface="Calibri" pitchFamily="34" charset="0"/>
              </a:rPr>
              <a:t>d</a:t>
            </a:r>
            <a:r>
              <a:rPr lang="fr-FR" sz="2000" dirty="0" smtClean="0">
                <a:latin typeface="Calibri" pitchFamily="34" charset="0"/>
              </a:rPr>
              <a:t>évastations de la bataille de la Bicoque,</a:t>
            </a:r>
          </a:p>
          <a:p>
            <a:r>
              <a:rPr lang="fr-FR" sz="2000" dirty="0" smtClean="0">
                <a:latin typeface="Calibri" pitchFamily="34" charset="0"/>
              </a:rPr>
              <a:t>le 23 mars 1849, dans laquelle les troupes</a:t>
            </a:r>
          </a:p>
          <a:p>
            <a:r>
              <a:rPr lang="fr-FR" sz="2000" dirty="0">
                <a:latin typeface="Calibri" pitchFamily="34" charset="0"/>
              </a:rPr>
              <a:t>d</a:t>
            </a:r>
            <a:r>
              <a:rPr lang="fr-FR" sz="2000" dirty="0" smtClean="0">
                <a:latin typeface="Calibri" pitchFamily="34" charset="0"/>
              </a:rPr>
              <a:t>e l‘armée piémontaise furent vaincues</a:t>
            </a:r>
          </a:p>
          <a:p>
            <a:r>
              <a:rPr lang="fr-FR" sz="2000" dirty="0">
                <a:latin typeface="Calibri" pitchFamily="34" charset="0"/>
              </a:rPr>
              <a:t>p</a:t>
            </a:r>
            <a:r>
              <a:rPr lang="fr-FR" sz="2000" dirty="0" smtClean="0">
                <a:latin typeface="Calibri" pitchFamily="34" charset="0"/>
              </a:rPr>
              <a:t>ar les troupes autrichiennes du </a:t>
            </a:r>
          </a:p>
          <a:p>
            <a:r>
              <a:rPr lang="fr-FR" sz="2000" dirty="0" smtClean="0">
                <a:latin typeface="Calibri" pitchFamily="34" charset="0"/>
              </a:rPr>
              <a:t>maréchal </a:t>
            </a:r>
            <a:r>
              <a:rPr lang="fr-FR" sz="2000" dirty="0" err="1" smtClean="0">
                <a:latin typeface="Calibri" pitchFamily="34" charset="0"/>
              </a:rPr>
              <a:t>Radetzky</a:t>
            </a:r>
            <a:r>
              <a:rPr lang="fr-FR" sz="2000" dirty="0" smtClean="0">
                <a:latin typeface="Calibri" pitchFamily="34" charset="0"/>
              </a:rPr>
              <a:t>. </a:t>
            </a:r>
          </a:p>
          <a:p>
            <a:r>
              <a:rPr lang="fr-FR" sz="2000" dirty="0" smtClean="0">
                <a:latin typeface="Calibri" pitchFamily="34" charset="0"/>
              </a:rPr>
              <a:t>Ce jour même, Carlo  Alberto choisit une ferme de        </a:t>
            </a:r>
            <a:r>
              <a:rPr lang="fr-FR" sz="1400" b="1" dirty="0" smtClean="0">
                <a:latin typeface="Calibri" pitchFamily="34" charset="0"/>
              </a:rPr>
              <a:t>La bataille de Novare</a:t>
            </a:r>
            <a:endParaRPr lang="fr-FR" sz="1400" dirty="0" smtClean="0">
              <a:latin typeface="Calibri" pitchFamily="34" charset="0"/>
            </a:endParaRPr>
          </a:p>
          <a:p>
            <a:r>
              <a:rPr lang="fr-FR" sz="2000" dirty="0" err="1" smtClean="0">
                <a:latin typeface="Calibri" pitchFamily="34" charset="0"/>
              </a:rPr>
              <a:t>Vignale</a:t>
            </a:r>
            <a:r>
              <a:rPr lang="fr-FR" sz="2000" dirty="0" smtClean="0">
                <a:latin typeface="Calibri" pitchFamily="34" charset="0"/>
              </a:rPr>
              <a:t> pour abdiquer en faveur de	 son fils Vittorio Emanuel II.</a:t>
            </a:r>
          </a:p>
          <a:p>
            <a:r>
              <a:rPr lang="fr-FR" sz="2000" dirty="0" smtClean="0">
                <a:latin typeface="Calibri" pitchFamily="34" charset="0"/>
              </a:rPr>
              <a:t>				Les habitants de Novare subirent l‘événement</a:t>
            </a:r>
          </a:p>
          <a:p>
            <a:r>
              <a:rPr lang="fr-FR" sz="2000" dirty="0">
                <a:latin typeface="Calibri" pitchFamily="34" charset="0"/>
              </a:rPr>
              <a:t> </a:t>
            </a:r>
            <a:r>
              <a:rPr lang="fr-FR" sz="2000" dirty="0" smtClean="0">
                <a:latin typeface="Calibri" pitchFamily="34" charset="0"/>
              </a:rPr>
              <a:t>                                                               plus qu’ils ne le vécurent et les conséquences</a:t>
            </a:r>
          </a:p>
          <a:p>
            <a:r>
              <a:rPr lang="fr-FR" sz="2000" dirty="0">
                <a:latin typeface="Calibri" pitchFamily="34" charset="0"/>
              </a:rPr>
              <a:t> </a:t>
            </a:r>
            <a:r>
              <a:rPr lang="fr-FR" sz="2000" dirty="0" smtClean="0">
                <a:latin typeface="Calibri" pitchFamily="34" charset="0"/>
              </a:rPr>
              <a:t>                                                               du pillage qui suivit la défaite des piémontais</a:t>
            </a:r>
          </a:p>
          <a:p>
            <a:r>
              <a:rPr lang="fr-FR" sz="2000" dirty="0">
                <a:latin typeface="Calibri" pitchFamily="34" charset="0"/>
              </a:rPr>
              <a:t> </a:t>
            </a:r>
            <a:r>
              <a:rPr lang="fr-FR" sz="2000" dirty="0" smtClean="0">
                <a:latin typeface="Calibri" pitchFamily="34" charset="0"/>
              </a:rPr>
              <a:t>                                                               restent encore aujourd’hui tristement gravées</a:t>
            </a:r>
          </a:p>
          <a:p>
            <a:r>
              <a:rPr lang="fr-FR" sz="2000" dirty="0">
                <a:latin typeface="Calibri" pitchFamily="34" charset="0"/>
              </a:rPr>
              <a:t> </a:t>
            </a:r>
            <a:r>
              <a:rPr lang="fr-FR" sz="2000" dirty="0" smtClean="0">
                <a:latin typeface="Calibri" pitchFamily="34" charset="0"/>
              </a:rPr>
              <a:t>                                                               dans la mémoire de la ville. </a:t>
            </a:r>
          </a:p>
          <a:p>
            <a:endParaRPr lang="fr-FR" sz="2000" dirty="0" smtClean="0">
              <a:latin typeface="Calibri" pitchFamily="34" charset="0"/>
            </a:endParaRPr>
          </a:p>
          <a:p>
            <a:r>
              <a:rPr lang="fr-FR" sz="1600" b="1" dirty="0" smtClean="0">
                <a:latin typeface="Calibri" pitchFamily="34" charset="0"/>
              </a:rPr>
              <a:t>               L’</a:t>
            </a:r>
            <a:r>
              <a:rPr lang="fr-FR" sz="1600" b="1" dirty="0" err="1" smtClean="0">
                <a:latin typeface="Calibri" pitchFamily="34" charset="0"/>
              </a:rPr>
              <a:t>ossario</a:t>
            </a:r>
            <a:r>
              <a:rPr lang="fr-FR" sz="1600" b="1" dirty="0" smtClean="0">
                <a:latin typeface="Calibri" pitchFamily="34" charset="0"/>
              </a:rPr>
              <a:t> </a:t>
            </a:r>
            <a:r>
              <a:rPr lang="fr-FR" sz="1600" b="1" dirty="0" err="1" smtClean="0">
                <a:latin typeface="Calibri" pitchFamily="34" charset="0"/>
              </a:rPr>
              <a:t>della</a:t>
            </a:r>
            <a:r>
              <a:rPr lang="fr-FR" sz="1600" b="1" dirty="0" smtClean="0">
                <a:latin typeface="Calibri" pitchFamily="34" charset="0"/>
              </a:rPr>
              <a:t> </a:t>
            </a:r>
            <a:r>
              <a:rPr lang="fr-FR" sz="1600" b="1" dirty="0" err="1" smtClean="0">
                <a:latin typeface="Calibri" pitchFamily="34" charset="0"/>
              </a:rPr>
              <a:t>Bicocca</a:t>
            </a:r>
            <a:endParaRPr lang="fr-FR" sz="1600" b="1" dirty="0">
              <a:latin typeface="Calibri" pitchFamily="34" charset="0"/>
            </a:endParaRPr>
          </a:p>
        </p:txBody>
      </p:sp>
      <p:pic>
        <p:nvPicPr>
          <p:cNvPr id="22542" name="Picture 2" descr="C:\Users\Bellosta\Desktop\Battaglia_di_Novara_Marzo-1849[1].png"/>
          <p:cNvPicPr>
            <a:picLocks noChangeAspect="1" noChangeArrowheads="1"/>
          </p:cNvPicPr>
          <p:nvPr/>
        </p:nvPicPr>
        <p:blipFill>
          <a:blip r:embed="rId2"/>
          <a:srcRect/>
          <a:stretch>
            <a:fillRect/>
          </a:stretch>
        </p:blipFill>
        <p:spPr bwMode="auto">
          <a:xfrm>
            <a:off x="4643438" y="981075"/>
            <a:ext cx="4500562" cy="2952750"/>
          </a:xfrm>
          <a:prstGeom prst="rect">
            <a:avLst/>
          </a:prstGeom>
          <a:noFill/>
          <a:ln w="9525">
            <a:noFill/>
            <a:miter lim="800000"/>
            <a:headEnd/>
            <a:tailEnd/>
          </a:ln>
        </p:spPr>
      </p:pic>
      <p:pic>
        <p:nvPicPr>
          <p:cNvPr id="22543" name="Picture 3" descr="C:\Users\Bellosta\Desktop\Novara_Piramide[1].jpg"/>
          <p:cNvPicPr>
            <a:picLocks noChangeAspect="1" noChangeArrowheads="1"/>
          </p:cNvPicPr>
          <p:nvPr/>
        </p:nvPicPr>
        <p:blipFill>
          <a:blip r:embed="rId3"/>
          <a:srcRect/>
          <a:stretch>
            <a:fillRect/>
          </a:stretch>
        </p:blipFill>
        <p:spPr bwMode="auto">
          <a:xfrm>
            <a:off x="539552" y="4699000"/>
            <a:ext cx="3095625" cy="1655763"/>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1"/>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2</a:t>
            </a:r>
          </a:p>
        </p:txBody>
      </p:sp>
      <p:grpSp>
        <p:nvGrpSpPr>
          <p:cNvPr id="23554" name="Group 2"/>
          <p:cNvGrpSpPr>
            <a:grpSpLocks/>
          </p:cNvGrpSpPr>
          <p:nvPr/>
        </p:nvGrpSpPr>
        <p:grpSpPr bwMode="auto">
          <a:xfrm>
            <a:off x="0" y="765175"/>
            <a:ext cx="8915400" cy="6089650"/>
            <a:chOff x="0" y="0"/>
            <a:chExt cx="5616" cy="4151"/>
          </a:xfrm>
        </p:grpSpPr>
        <p:sp>
          <p:nvSpPr>
            <p:cNvPr id="23574" name="AutoShape 3"/>
            <p:cNvSpPr>
              <a:spLocks/>
            </p:cNvSpPr>
            <p:nvPr/>
          </p:nvSpPr>
          <p:spPr bwMode="auto">
            <a:xfrm>
              <a:off x="0" y="0"/>
              <a:ext cx="5616" cy="4151"/>
            </a:xfrm>
            <a:prstGeom prst="rtTriangle">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3555" name="Group 4"/>
          <p:cNvGrpSpPr>
            <a:grpSpLocks/>
          </p:cNvGrpSpPr>
          <p:nvPr/>
        </p:nvGrpSpPr>
        <p:grpSpPr bwMode="auto">
          <a:xfrm>
            <a:off x="5638800" y="5275263"/>
            <a:ext cx="3389313" cy="685800"/>
            <a:chOff x="0" y="0"/>
            <a:chExt cx="2135" cy="432"/>
          </a:xfrm>
        </p:grpSpPr>
        <p:sp>
          <p:nvSpPr>
            <p:cNvPr id="23573" name="Rectangle 5"/>
            <p:cNvSpPr>
              <a:spLocks/>
            </p:cNvSpPr>
            <p:nvPr/>
          </p:nvSpPr>
          <p:spPr bwMode="auto">
            <a:xfrm>
              <a:off x="0" y="0"/>
              <a:ext cx="2135" cy="432"/>
            </a:xfrm>
            <a:prstGeom prst="rect">
              <a:avLst/>
            </a:prstGeom>
            <a:solidFill>
              <a:srgbClr val="CCFFFF">
                <a:alpha val="48627"/>
              </a:srgbClr>
            </a:solidFill>
            <a:ln w="12700">
              <a:noFill/>
              <a:miter lim="800000"/>
              <a:headEnd/>
              <a:tailEnd/>
            </a:ln>
          </p:spPr>
          <p:txBody>
            <a:bodyPr lIns="0" tIns="0" rIns="0" bIns="0"/>
            <a:lstStyle/>
            <a:p>
              <a:endParaRPr lang="it-IT">
                <a:latin typeface="Calibri" pitchFamily="34" charset="0"/>
              </a:endParaRPr>
            </a:p>
          </p:txBody>
        </p:sp>
      </p:grpSp>
      <p:grpSp>
        <p:nvGrpSpPr>
          <p:cNvPr id="23556" name="Group 6"/>
          <p:cNvGrpSpPr>
            <a:grpSpLocks/>
          </p:cNvGrpSpPr>
          <p:nvPr/>
        </p:nvGrpSpPr>
        <p:grpSpPr bwMode="auto">
          <a:xfrm>
            <a:off x="15875" y="1989138"/>
            <a:ext cx="9128125" cy="4233862"/>
            <a:chOff x="0" y="0"/>
            <a:chExt cx="5750" cy="832"/>
          </a:xfrm>
        </p:grpSpPr>
        <p:sp>
          <p:nvSpPr>
            <p:cNvPr id="23572" name="Rectangle 7"/>
            <p:cNvSpPr>
              <a:spLocks/>
            </p:cNvSpPr>
            <p:nvPr/>
          </p:nvSpPr>
          <p:spPr bwMode="auto">
            <a:xfrm>
              <a:off x="0" y="0"/>
              <a:ext cx="5750" cy="832"/>
            </a:xfrm>
            <a:prstGeom prst="rect">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3557" name="Group 8"/>
          <p:cNvGrpSpPr>
            <a:grpSpLocks/>
          </p:cNvGrpSpPr>
          <p:nvPr/>
        </p:nvGrpSpPr>
        <p:grpSpPr bwMode="auto">
          <a:xfrm>
            <a:off x="5718175" y="6350"/>
            <a:ext cx="3298825" cy="6854825"/>
            <a:chOff x="0" y="0"/>
            <a:chExt cx="2077" cy="4318"/>
          </a:xfrm>
        </p:grpSpPr>
        <p:grpSp>
          <p:nvGrpSpPr>
            <p:cNvPr id="23570" name="Group 9"/>
            <p:cNvGrpSpPr>
              <a:grpSpLocks/>
            </p:cNvGrpSpPr>
            <p:nvPr/>
          </p:nvGrpSpPr>
          <p:grpSpPr bwMode="auto">
            <a:xfrm>
              <a:off x="0" y="0"/>
              <a:ext cx="2077" cy="4318"/>
              <a:chOff x="0" y="0"/>
              <a:chExt cx="2077" cy="4318"/>
            </a:xfrm>
          </p:grpSpPr>
          <p:sp>
            <p:nvSpPr>
              <p:cNvPr id="23571" name="AutoShape 10"/>
              <p:cNvSpPr>
                <a:spLocks/>
              </p:cNvSpPr>
              <p:nvPr/>
            </p:nvSpPr>
            <p:spPr bwMode="auto">
              <a:xfrm>
                <a:off x="0" y="0"/>
                <a:ext cx="2077" cy="4318"/>
              </a:xfrm>
              <a:custGeom>
                <a:avLst/>
                <a:gdLst>
                  <a:gd name="T0" fmla="*/ 2077 w 21139"/>
                  <a:gd name="T1" fmla="*/ 4318 h 21600"/>
                  <a:gd name="T2" fmla="*/ 2 w 21139"/>
                  <a:gd name="T3" fmla="*/ 2074 h 21600"/>
                  <a:gd name="T4" fmla="*/ 2058 w 21139"/>
                  <a:gd name="T5" fmla="*/ 0 h 21600"/>
                  <a:gd name="T6" fmla="*/ 0 60000 65536"/>
                  <a:gd name="T7" fmla="*/ 0 60000 65536"/>
                  <a:gd name="T8" fmla="*/ 0 60000 65536"/>
                  <a:gd name="T9" fmla="*/ 0 w 21139"/>
                  <a:gd name="T10" fmla="*/ 0 h 21600"/>
                  <a:gd name="T11" fmla="*/ 21139 w 21139"/>
                  <a:gd name="T12" fmla="*/ 21600 h 21600"/>
                </a:gdLst>
                <a:ahLst/>
                <a:cxnLst>
                  <a:cxn ang="T6">
                    <a:pos x="T0" y="T1"/>
                  </a:cxn>
                  <a:cxn ang="T7">
                    <a:pos x="T2" y="T3"/>
                  </a:cxn>
                  <a:cxn ang="T8">
                    <a:pos x="T4" y="T5"/>
                  </a:cxn>
                </a:cxnLst>
                <a:rect l="T9" t="T10" r="T11" b="T12"/>
                <a:pathLst>
                  <a:path w="21139" h="21600">
                    <a:moveTo>
                      <a:pt x="21139" y="21600"/>
                    </a:moveTo>
                    <a:cubicBezTo>
                      <a:pt x="8996" y="21365"/>
                      <a:pt x="-461" y="16338"/>
                      <a:pt x="17" y="10373"/>
                    </a:cubicBezTo>
                    <a:cubicBezTo>
                      <a:pt x="466" y="4773"/>
                      <a:pt x="9551" y="270"/>
                      <a:pt x="20945" y="0"/>
                    </a:cubicBezTo>
                  </a:path>
                </a:pathLst>
              </a:custGeom>
              <a:noFill/>
              <a:ln w="12700">
                <a:solidFill>
                  <a:srgbClr val="CCFFFF"/>
                </a:solidFill>
                <a:miter lim="800000"/>
                <a:headEnd/>
                <a:tailEnd/>
              </a:ln>
            </p:spPr>
            <p:txBody>
              <a:bodyPr lIns="0" tIns="0" rIns="0" bIns="0"/>
              <a:lstStyle/>
              <a:p>
                <a:endParaRPr lang="it-IT"/>
              </a:p>
            </p:txBody>
          </p:sp>
        </p:grpSp>
      </p:grpSp>
      <p:grpSp>
        <p:nvGrpSpPr>
          <p:cNvPr id="23558" name="Group 11"/>
          <p:cNvGrpSpPr>
            <a:grpSpLocks/>
          </p:cNvGrpSpPr>
          <p:nvPr/>
        </p:nvGrpSpPr>
        <p:grpSpPr bwMode="auto">
          <a:xfrm>
            <a:off x="6935788" y="-6350"/>
            <a:ext cx="2178050" cy="1535113"/>
            <a:chOff x="0" y="0"/>
            <a:chExt cx="1372" cy="967"/>
          </a:xfrm>
        </p:grpSpPr>
        <p:grpSp>
          <p:nvGrpSpPr>
            <p:cNvPr id="23568" name="Group 12"/>
            <p:cNvGrpSpPr>
              <a:grpSpLocks/>
            </p:cNvGrpSpPr>
            <p:nvPr/>
          </p:nvGrpSpPr>
          <p:grpSpPr bwMode="auto">
            <a:xfrm>
              <a:off x="0" y="0"/>
              <a:ext cx="1372" cy="967"/>
              <a:chOff x="0" y="0"/>
              <a:chExt cx="1372" cy="967"/>
            </a:xfrm>
          </p:grpSpPr>
          <p:sp>
            <p:nvSpPr>
              <p:cNvPr id="23569" name="AutoShape 13"/>
              <p:cNvSpPr>
                <a:spLocks/>
              </p:cNvSpPr>
              <p:nvPr/>
            </p:nvSpPr>
            <p:spPr bwMode="auto">
              <a:xfrm>
                <a:off x="0" y="0"/>
                <a:ext cx="1372" cy="967"/>
              </a:xfrm>
              <a:custGeom>
                <a:avLst/>
                <a:gdLst>
                  <a:gd name="T0" fmla="*/ 1372 w 21600"/>
                  <a:gd name="T1" fmla="*/ 967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11957" y="21415"/>
                      <a:pt x="3382" y="12840"/>
                      <a:pt x="0" y="0"/>
                    </a:cubicBezTo>
                  </a:path>
                </a:pathLst>
              </a:custGeom>
              <a:noFill/>
              <a:ln w="12700">
                <a:solidFill>
                  <a:srgbClr val="CCFFFF"/>
                </a:solidFill>
                <a:miter lim="800000"/>
                <a:headEnd/>
                <a:tailEnd/>
              </a:ln>
            </p:spPr>
            <p:txBody>
              <a:bodyPr lIns="0" tIns="0" rIns="0" bIns="0"/>
              <a:lstStyle/>
              <a:p>
                <a:endParaRPr lang="it-IT"/>
              </a:p>
            </p:txBody>
          </p:sp>
        </p:grpSp>
      </p:grpSp>
      <p:sp>
        <p:nvSpPr>
          <p:cNvPr id="23559" name="Line 14"/>
          <p:cNvSpPr>
            <a:spLocks noChangeShapeType="1"/>
          </p:cNvSpPr>
          <p:nvPr/>
        </p:nvSpPr>
        <p:spPr bwMode="auto">
          <a:xfrm rot="10800000">
            <a:off x="6672263" y="146050"/>
            <a:ext cx="2384425" cy="2703513"/>
          </a:xfrm>
          <a:prstGeom prst="line">
            <a:avLst/>
          </a:prstGeom>
          <a:noFill/>
          <a:ln w="12700">
            <a:solidFill>
              <a:srgbClr val="CCFFFF"/>
            </a:solidFill>
            <a:round/>
            <a:headEnd/>
            <a:tailEnd/>
          </a:ln>
        </p:spPr>
        <p:txBody>
          <a:bodyPr/>
          <a:lstStyle/>
          <a:p>
            <a:endParaRPr lang="it-IT"/>
          </a:p>
        </p:txBody>
      </p:sp>
      <p:sp>
        <p:nvSpPr>
          <p:cNvPr id="23560" name="Line 15"/>
          <p:cNvSpPr>
            <a:spLocks noChangeShapeType="1"/>
          </p:cNvSpPr>
          <p:nvPr/>
        </p:nvSpPr>
        <p:spPr bwMode="auto">
          <a:xfrm>
            <a:off x="7243763" y="-7938"/>
            <a:ext cx="1587" cy="6807201"/>
          </a:xfrm>
          <a:prstGeom prst="line">
            <a:avLst/>
          </a:prstGeom>
          <a:noFill/>
          <a:ln w="12700">
            <a:solidFill>
              <a:srgbClr val="CCFFFF"/>
            </a:solidFill>
            <a:round/>
            <a:headEnd/>
            <a:tailEnd/>
          </a:ln>
        </p:spPr>
        <p:txBody>
          <a:bodyPr/>
          <a:lstStyle/>
          <a:p>
            <a:endParaRPr lang="it-IT"/>
          </a:p>
        </p:txBody>
      </p:sp>
      <p:sp>
        <p:nvSpPr>
          <p:cNvPr id="23561" name="Line 16"/>
          <p:cNvSpPr>
            <a:spLocks noChangeShapeType="1"/>
          </p:cNvSpPr>
          <p:nvPr/>
        </p:nvSpPr>
        <p:spPr bwMode="auto">
          <a:xfrm>
            <a:off x="4763" y="596900"/>
            <a:ext cx="9139237" cy="1588"/>
          </a:xfrm>
          <a:prstGeom prst="line">
            <a:avLst/>
          </a:prstGeom>
          <a:noFill/>
          <a:ln w="12700">
            <a:solidFill>
              <a:srgbClr val="CCFFFF"/>
            </a:solidFill>
            <a:round/>
            <a:headEnd/>
            <a:tailEnd/>
          </a:ln>
        </p:spPr>
        <p:txBody>
          <a:bodyPr/>
          <a:lstStyle/>
          <a:p>
            <a:endParaRPr lang="it-IT"/>
          </a:p>
        </p:txBody>
      </p:sp>
      <p:sp>
        <p:nvSpPr>
          <p:cNvPr id="23562" name="Rectangle 17"/>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1</a:t>
            </a:r>
          </a:p>
        </p:txBody>
      </p:sp>
      <p:sp>
        <p:nvSpPr>
          <p:cNvPr id="16403" name="Rectangle 19"/>
          <p:cNvSpPr>
            <a:spLocks noGrp="1" noChangeArrowheads="1"/>
          </p:cNvSpPr>
          <p:nvPr>
            <p:ph type="body" idx="1"/>
          </p:nvPr>
        </p:nvSpPr>
        <p:spPr>
          <a:xfrm>
            <a:off x="257175" y="1143000"/>
            <a:ext cx="8886825" cy="5715000"/>
          </a:xfrm>
        </p:spPr>
        <p:txBody>
          <a:bodyPr lIns="38100" tIns="38100" rIns="-6350" bIns="38100" rtlCol="0">
            <a:normAutofit/>
          </a:bodyPr>
          <a:lstStyle/>
          <a:p>
            <a:pPr eaLnBrk="1" fontAlgn="auto" hangingPunct="1">
              <a:spcAft>
                <a:spcPts val="0"/>
              </a:spcAft>
              <a:buFont typeface="Arial" pitchFamily="34" charset="0"/>
              <a:buNone/>
              <a:defRPr/>
            </a:pPr>
            <a:endParaRPr lang="it-IT" dirty="0" smtClean="0">
              <a:latin typeface="Comic Sans MS" pitchFamily="66" charset="0"/>
            </a:endParaRPr>
          </a:p>
          <a:p>
            <a:pPr marL="358775" eaLnBrk="1" fontAlgn="auto" hangingPunct="1">
              <a:spcAft>
                <a:spcPts val="0"/>
              </a:spcAft>
              <a:buFont typeface="Arial" pitchFamily="34" charset="0"/>
              <a:buNone/>
              <a:defRPr/>
            </a:pPr>
            <a:endParaRPr lang="en-US" dirty="0" smtClean="0"/>
          </a:p>
        </p:txBody>
      </p:sp>
      <p:sp>
        <p:nvSpPr>
          <p:cNvPr id="23564" name="Titolo 1"/>
          <p:cNvSpPr>
            <a:spLocks noGrp="1"/>
          </p:cNvSpPr>
          <p:nvPr>
            <p:ph type="title"/>
          </p:nvPr>
        </p:nvSpPr>
        <p:spPr>
          <a:xfrm>
            <a:off x="381000" y="304800"/>
            <a:ext cx="8367713" cy="676275"/>
          </a:xfrm>
          <a:solidFill>
            <a:schemeClr val="bg1"/>
          </a:solidFill>
        </p:spPr>
        <p:txBody>
          <a:bodyPr/>
          <a:lstStyle/>
          <a:p>
            <a:pPr eaLnBrk="1" hangingPunct="1"/>
            <a:r>
              <a:rPr lang="it-IT" sz="2800" dirty="0" smtClean="0">
                <a:latin typeface="Comic Sans MS" pitchFamily="66" charset="0"/>
              </a:rPr>
              <a:t>Novare et le Risorgimento</a:t>
            </a:r>
          </a:p>
        </p:txBody>
      </p:sp>
      <p:sp>
        <p:nvSpPr>
          <p:cNvPr id="23565" name="Rettangolo 21"/>
          <p:cNvSpPr>
            <a:spLocks noChangeArrowheads="1"/>
          </p:cNvSpPr>
          <p:nvPr/>
        </p:nvSpPr>
        <p:spPr bwMode="auto">
          <a:xfrm>
            <a:off x="539750" y="1125538"/>
            <a:ext cx="8424863" cy="6063198"/>
          </a:xfrm>
          <a:prstGeom prst="rect">
            <a:avLst/>
          </a:prstGeom>
          <a:noFill/>
          <a:ln w="9525">
            <a:noFill/>
            <a:miter lim="800000"/>
            <a:headEnd/>
            <a:tailEnd/>
          </a:ln>
        </p:spPr>
        <p:txBody>
          <a:bodyPr>
            <a:spAutoFit/>
          </a:bodyPr>
          <a:lstStyle/>
          <a:p>
            <a:r>
              <a:rPr lang="fr-FR" sz="2000" dirty="0" smtClean="0">
                <a:latin typeface="Calibri" pitchFamily="34" charset="0"/>
              </a:rPr>
              <a:t>Une différente portée “idéale” et un différent élan </a:t>
            </a:r>
          </a:p>
          <a:p>
            <a:r>
              <a:rPr lang="fr-FR" sz="2000" dirty="0" smtClean="0">
                <a:latin typeface="Calibri" pitchFamily="34" charset="0"/>
              </a:rPr>
              <a:t>patriotique marquèrent la participation des habitants</a:t>
            </a:r>
          </a:p>
          <a:p>
            <a:r>
              <a:rPr lang="fr-FR" sz="2000" dirty="0">
                <a:latin typeface="Calibri" pitchFamily="34" charset="0"/>
              </a:rPr>
              <a:t>d</a:t>
            </a:r>
            <a:r>
              <a:rPr lang="fr-FR" sz="2000" dirty="0" smtClean="0">
                <a:latin typeface="Calibri" pitchFamily="34" charset="0"/>
              </a:rPr>
              <a:t>e Novare aux événements qui suivirent, en premier</a:t>
            </a:r>
          </a:p>
          <a:p>
            <a:r>
              <a:rPr lang="fr-FR" sz="2000" dirty="0">
                <a:latin typeface="Calibri" pitchFamily="34" charset="0"/>
              </a:rPr>
              <a:t>l</a:t>
            </a:r>
            <a:r>
              <a:rPr lang="fr-FR" sz="2000" dirty="0" smtClean="0">
                <a:latin typeface="Calibri" pitchFamily="34" charset="0"/>
              </a:rPr>
              <a:t>ieu l’exploit garibaldien. Les habitants de Novare  qui</a:t>
            </a:r>
          </a:p>
          <a:p>
            <a:r>
              <a:rPr lang="fr-FR" sz="2000" dirty="0" smtClean="0">
                <a:latin typeface="Calibri" pitchFamily="34" charset="0"/>
              </a:rPr>
              <a:t>suivirent le général niçois dans l’expédition des Mille</a:t>
            </a:r>
          </a:p>
          <a:p>
            <a:r>
              <a:rPr lang="fr-FR" sz="2000" dirty="0">
                <a:latin typeface="Calibri" pitchFamily="34" charset="0"/>
              </a:rPr>
              <a:t>f</a:t>
            </a:r>
            <a:r>
              <a:rPr lang="fr-FR" sz="2000" dirty="0" smtClean="0">
                <a:latin typeface="Calibri" pitchFamily="34" charset="0"/>
              </a:rPr>
              <a:t>urent sept; sept patriotes dont aujourd’hui nous</a:t>
            </a:r>
          </a:p>
          <a:p>
            <a:r>
              <a:rPr lang="fr-FR" sz="2000" dirty="0" smtClean="0">
                <a:latin typeface="Calibri" pitchFamily="34" charset="0"/>
              </a:rPr>
              <a:t>avons presque perdu la mémoire.</a:t>
            </a:r>
            <a:br>
              <a:rPr lang="fr-FR" sz="2000" dirty="0" smtClean="0">
                <a:latin typeface="Calibri" pitchFamily="34" charset="0"/>
              </a:rPr>
            </a:br>
            <a:r>
              <a:rPr lang="fr-FR" sz="2000" dirty="0" smtClean="0">
                <a:latin typeface="Calibri" pitchFamily="34" charset="0"/>
              </a:rPr>
              <a:t>			   </a:t>
            </a:r>
          </a:p>
          <a:p>
            <a:r>
              <a:rPr lang="fr-FR" sz="2000" dirty="0" smtClean="0">
                <a:latin typeface="Calibri" pitchFamily="34" charset="0"/>
              </a:rPr>
              <a:t>			   L’un des sept, </a:t>
            </a:r>
            <a:r>
              <a:rPr lang="fr-FR" sz="2000" b="1" dirty="0" err="1" smtClean="0">
                <a:latin typeface="Calibri" pitchFamily="34" charset="0"/>
              </a:rPr>
              <a:t>Costantino</a:t>
            </a:r>
            <a:endParaRPr lang="fr-FR" sz="2000" b="1" dirty="0" smtClean="0">
              <a:latin typeface="Calibri" pitchFamily="34" charset="0"/>
            </a:endParaRPr>
          </a:p>
          <a:p>
            <a:r>
              <a:rPr lang="fr-FR" sz="2000" dirty="0" smtClean="0">
                <a:latin typeface="Calibri" pitchFamily="34" charset="0"/>
              </a:rPr>
              <a:t>			   </a:t>
            </a:r>
            <a:r>
              <a:rPr lang="fr-FR" sz="2000" b="1" dirty="0" err="1" smtClean="0">
                <a:latin typeface="Calibri" pitchFamily="34" charset="0"/>
              </a:rPr>
              <a:t>Pagani</a:t>
            </a:r>
            <a:r>
              <a:rPr lang="fr-FR" sz="2000" dirty="0" smtClean="0">
                <a:latin typeface="Calibri" pitchFamily="34" charset="0"/>
              </a:rPr>
              <a:t> de Borgomanero,</a:t>
            </a:r>
          </a:p>
          <a:p>
            <a:r>
              <a:rPr lang="fr-FR" sz="2000" dirty="0" smtClean="0">
                <a:latin typeface="Calibri" pitchFamily="34" charset="0"/>
              </a:rPr>
              <a:t>			   mourut au cours de la</a:t>
            </a:r>
          </a:p>
          <a:p>
            <a:r>
              <a:rPr lang="fr-FR" sz="2000" dirty="0">
                <a:latin typeface="Calibri" pitchFamily="34" charset="0"/>
              </a:rPr>
              <a:t> </a:t>
            </a:r>
            <a:r>
              <a:rPr lang="fr-FR" sz="2000" dirty="0" smtClean="0">
                <a:latin typeface="Calibri" pitchFamily="34" charset="0"/>
              </a:rPr>
              <a:t>                                                  bataille de </a:t>
            </a:r>
            <a:r>
              <a:rPr lang="fr-FR" sz="2000" dirty="0" err="1" smtClean="0">
                <a:latin typeface="Calibri" pitchFamily="34" charset="0"/>
              </a:rPr>
              <a:t>Calatafimi</a:t>
            </a:r>
            <a:r>
              <a:rPr lang="fr-FR" sz="2000" dirty="0" smtClean="0">
                <a:latin typeface="Calibri" pitchFamily="34" charset="0"/>
              </a:rPr>
              <a:t>, le</a:t>
            </a:r>
          </a:p>
          <a:p>
            <a:r>
              <a:rPr lang="fr-FR" sz="2000" dirty="0">
                <a:latin typeface="Calibri" pitchFamily="34" charset="0"/>
              </a:rPr>
              <a:t> </a:t>
            </a:r>
            <a:r>
              <a:rPr lang="fr-FR" sz="2000" dirty="0" smtClean="0">
                <a:latin typeface="Calibri" pitchFamily="34" charset="0"/>
              </a:rPr>
              <a:t>                                                  15 mai 1860. </a:t>
            </a:r>
          </a:p>
          <a:p>
            <a:r>
              <a:rPr lang="fr-FR" sz="2000" dirty="0" smtClean="0">
                <a:latin typeface="Calibri" pitchFamily="34" charset="0"/>
              </a:rPr>
              <a:t>			   Il avait 23 ans.</a:t>
            </a:r>
          </a:p>
          <a:p>
            <a:endParaRPr lang="fr-FR" sz="2000" dirty="0" smtClean="0">
              <a:latin typeface="Calibri" pitchFamily="34" charset="0"/>
            </a:endParaRPr>
          </a:p>
          <a:p>
            <a:r>
              <a:rPr lang="fr-FR" sz="2000" dirty="0" smtClean="0">
                <a:latin typeface="Calibri" pitchFamily="34" charset="0"/>
              </a:rPr>
              <a:t>					                             </a:t>
            </a:r>
            <a:r>
              <a:rPr lang="fr-FR" sz="1600" b="1" dirty="0" err="1" smtClean="0">
                <a:latin typeface="Calibri" pitchFamily="34" charset="0"/>
              </a:rPr>
              <a:t>Costantino</a:t>
            </a:r>
            <a:r>
              <a:rPr lang="fr-FR" sz="1600" b="1" dirty="0" smtClean="0">
                <a:latin typeface="Calibri" pitchFamily="34" charset="0"/>
              </a:rPr>
              <a:t> </a:t>
            </a:r>
            <a:r>
              <a:rPr lang="fr-FR" sz="1600" b="1" dirty="0" err="1" smtClean="0">
                <a:latin typeface="Calibri" pitchFamily="34" charset="0"/>
              </a:rPr>
              <a:t>Pagani</a:t>
            </a:r>
            <a:r>
              <a:rPr lang="fr-FR" sz="1600" b="1" dirty="0" smtClean="0">
                <a:latin typeface="Calibri" pitchFamily="34" charset="0"/>
              </a:rPr>
              <a:t/>
            </a:r>
            <a:br>
              <a:rPr lang="fr-FR" sz="1600" b="1" dirty="0" smtClean="0">
                <a:latin typeface="Calibri" pitchFamily="34" charset="0"/>
              </a:rPr>
            </a:br>
            <a:r>
              <a:rPr lang="fr-FR" sz="1600" b="1" dirty="0" smtClean="0">
                <a:latin typeface="Calibri" pitchFamily="34" charset="0"/>
              </a:rPr>
              <a:t>			   Plaque en souvenir des habitants de Borgomanero </a:t>
            </a:r>
          </a:p>
          <a:p>
            <a:r>
              <a:rPr lang="fr-FR" sz="1600" b="1" dirty="0" smtClean="0">
                <a:latin typeface="Calibri" pitchFamily="34" charset="0"/>
              </a:rPr>
              <a:t>			   morts dans les guerres d’indépendance (Place</a:t>
            </a:r>
          </a:p>
          <a:p>
            <a:r>
              <a:rPr lang="fr-FR" sz="1600" b="1" dirty="0" smtClean="0">
                <a:latin typeface="Calibri" pitchFamily="34" charset="0"/>
              </a:rPr>
              <a:t>			   </a:t>
            </a:r>
            <a:r>
              <a:rPr lang="fr-FR" sz="1600" b="1" dirty="0" err="1" smtClean="0">
                <a:latin typeface="Calibri" pitchFamily="34" charset="0"/>
              </a:rPr>
              <a:t>Martiri</a:t>
            </a:r>
            <a:r>
              <a:rPr lang="fr-FR" sz="1600" b="1" dirty="0" smtClean="0">
                <a:latin typeface="Calibri" pitchFamily="34" charset="0"/>
              </a:rPr>
              <a:t>, Borgomanero)		</a:t>
            </a:r>
          </a:p>
          <a:p>
            <a:r>
              <a:rPr lang="fr-FR" sz="1600" b="1" dirty="0" smtClean="0">
                <a:latin typeface="Calibri" pitchFamily="34" charset="0"/>
              </a:rPr>
              <a:t>			</a:t>
            </a:r>
            <a:r>
              <a:rPr lang="fr-FR" sz="2000" dirty="0" smtClean="0">
                <a:latin typeface="Calibri" pitchFamily="34" charset="0"/>
              </a:rPr>
              <a:t> </a:t>
            </a:r>
            <a:endParaRPr lang="fr-FR" sz="2000" dirty="0">
              <a:latin typeface="Calibri" pitchFamily="34" charset="0"/>
            </a:endParaRPr>
          </a:p>
        </p:txBody>
      </p:sp>
      <p:pic>
        <p:nvPicPr>
          <p:cNvPr id="23566" name="Picture 2" descr="C:\Users\Bellosta\Desktop\lapide_pagani[1].jpg"/>
          <p:cNvPicPr>
            <a:picLocks noChangeAspect="1" noChangeArrowheads="1"/>
          </p:cNvPicPr>
          <p:nvPr/>
        </p:nvPicPr>
        <p:blipFill>
          <a:blip r:embed="rId2"/>
          <a:srcRect/>
          <a:stretch>
            <a:fillRect/>
          </a:stretch>
        </p:blipFill>
        <p:spPr bwMode="auto">
          <a:xfrm>
            <a:off x="395288" y="3357563"/>
            <a:ext cx="2952750" cy="3311525"/>
          </a:xfrm>
          <a:prstGeom prst="rect">
            <a:avLst/>
          </a:prstGeom>
          <a:noFill/>
          <a:ln w="9525">
            <a:noFill/>
            <a:miter lim="800000"/>
            <a:headEnd/>
            <a:tailEnd/>
          </a:ln>
        </p:spPr>
      </p:pic>
      <p:pic>
        <p:nvPicPr>
          <p:cNvPr id="23567" name="Picture 3" descr="C:\Users\Bellosta\Desktop\345px-Petit,_Pierre_(1832-1[1].jpg"/>
          <p:cNvPicPr>
            <a:picLocks noChangeAspect="1" noChangeArrowheads="1"/>
          </p:cNvPicPr>
          <p:nvPr/>
        </p:nvPicPr>
        <p:blipFill>
          <a:blip r:embed="rId3"/>
          <a:srcRect/>
          <a:stretch>
            <a:fillRect/>
          </a:stretch>
        </p:blipFill>
        <p:spPr bwMode="auto">
          <a:xfrm>
            <a:off x="6227763" y="1268413"/>
            <a:ext cx="2808287" cy="4464050"/>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1"/>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2</a:t>
            </a:r>
          </a:p>
        </p:txBody>
      </p:sp>
      <p:grpSp>
        <p:nvGrpSpPr>
          <p:cNvPr id="24578" name="Group 2"/>
          <p:cNvGrpSpPr>
            <a:grpSpLocks/>
          </p:cNvGrpSpPr>
          <p:nvPr/>
        </p:nvGrpSpPr>
        <p:grpSpPr bwMode="auto">
          <a:xfrm>
            <a:off x="0" y="265113"/>
            <a:ext cx="8915400" cy="6589712"/>
            <a:chOff x="0" y="0"/>
            <a:chExt cx="5616" cy="4151"/>
          </a:xfrm>
        </p:grpSpPr>
        <p:sp>
          <p:nvSpPr>
            <p:cNvPr id="24597" name="AutoShape 3"/>
            <p:cNvSpPr>
              <a:spLocks/>
            </p:cNvSpPr>
            <p:nvPr/>
          </p:nvSpPr>
          <p:spPr bwMode="auto">
            <a:xfrm>
              <a:off x="0" y="0"/>
              <a:ext cx="5616" cy="4151"/>
            </a:xfrm>
            <a:prstGeom prst="rtTriangle">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4579" name="Group 4"/>
          <p:cNvGrpSpPr>
            <a:grpSpLocks/>
          </p:cNvGrpSpPr>
          <p:nvPr/>
        </p:nvGrpSpPr>
        <p:grpSpPr bwMode="auto">
          <a:xfrm>
            <a:off x="5638800" y="5275263"/>
            <a:ext cx="3389313" cy="685800"/>
            <a:chOff x="0" y="0"/>
            <a:chExt cx="2135" cy="432"/>
          </a:xfrm>
        </p:grpSpPr>
        <p:sp>
          <p:nvSpPr>
            <p:cNvPr id="24596" name="Rectangle 5"/>
            <p:cNvSpPr>
              <a:spLocks/>
            </p:cNvSpPr>
            <p:nvPr/>
          </p:nvSpPr>
          <p:spPr bwMode="auto">
            <a:xfrm>
              <a:off x="0" y="0"/>
              <a:ext cx="2135" cy="432"/>
            </a:xfrm>
            <a:prstGeom prst="rect">
              <a:avLst/>
            </a:prstGeom>
            <a:solidFill>
              <a:srgbClr val="CCFFFF">
                <a:alpha val="48627"/>
              </a:srgbClr>
            </a:solidFill>
            <a:ln w="12700">
              <a:noFill/>
              <a:miter lim="800000"/>
              <a:headEnd/>
              <a:tailEnd/>
            </a:ln>
          </p:spPr>
          <p:txBody>
            <a:bodyPr lIns="0" tIns="0" rIns="0" bIns="0"/>
            <a:lstStyle/>
            <a:p>
              <a:endParaRPr lang="it-IT">
                <a:latin typeface="Calibri" pitchFamily="34" charset="0"/>
              </a:endParaRPr>
            </a:p>
          </p:txBody>
        </p:sp>
      </p:grpSp>
      <p:grpSp>
        <p:nvGrpSpPr>
          <p:cNvPr id="24580" name="Group 6"/>
          <p:cNvGrpSpPr>
            <a:grpSpLocks/>
          </p:cNvGrpSpPr>
          <p:nvPr/>
        </p:nvGrpSpPr>
        <p:grpSpPr bwMode="auto">
          <a:xfrm>
            <a:off x="15875" y="1066800"/>
            <a:ext cx="9128125" cy="1320800"/>
            <a:chOff x="0" y="0"/>
            <a:chExt cx="5750" cy="832"/>
          </a:xfrm>
        </p:grpSpPr>
        <p:sp>
          <p:nvSpPr>
            <p:cNvPr id="24595" name="Rectangle 7"/>
            <p:cNvSpPr>
              <a:spLocks/>
            </p:cNvSpPr>
            <p:nvPr/>
          </p:nvSpPr>
          <p:spPr bwMode="auto">
            <a:xfrm>
              <a:off x="0" y="0"/>
              <a:ext cx="5750" cy="832"/>
            </a:xfrm>
            <a:prstGeom prst="rect">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4581" name="Group 8"/>
          <p:cNvGrpSpPr>
            <a:grpSpLocks/>
          </p:cNvGrpSpPr>
          <p:nvPr/>
        </p:nvGrpSpPr>
        <p:grpSpPr bwMode="auto">
          <a:xfrm>
            <a:off x="5718175" y="6350"/>
            <a:ext cx="3298825" cy="6854825"/>
            <a:chOff x="0" y="0"/>
            <a:chExt cx="2077" cy="4318"/>
          </a:xfrm>
        </p:grpSpPr>
        <p:grpSp>
          <p:nvGrpSpPr>
            <p:cNvPr id="24593" name="Group 9"/>
            <p:cNvGrpSpPr>
              <a:grpSpLocks/>
            </p:cNvGrpSpPr>
            <p:nvPr/>
          </p:nvGrpSpPr>
          <p:grpSpPr bwMode="auto">
            <a:xfrm>
              <a:off x="0" y="0"/>
              <a:ext cx="2077" cy="4318"/>
              <a:chOff x="0" y="0"/>
              <a:chExt cx="2077" cy="4318"/>
            </a:xfrm>
          </p:grpSpPr>
          <p:sp>
            <p:nvSpPr>
              <p:cNvPr id="24594" name="AutoShape 10"/>
              <p:cNvSpPr>
                <a:spLocks/>
              </p:cNvSpPr>
              <p:nvPr/>
            </p:nvSpPr>
            <p:spPr bwMode="auto">
              <a:xfrm>
                <a:off x="0" y="0"/>
                <a:ext cx="2077" cy="4318"/>
              </a:xfrm>
              <a:custGeom>
                <a:avLst/>
                <a:gdLst>
                  <a:gd name="T0" fmla="*/ 2077 w 21139"/>
                  <a:gd name="T1" fmla="*/ 4318 h 21600"/>
                  <a:gd name="T2" fmla="*/ 2 w 21139"/>
                  <a:gd name="T3" fmla="*/ 2074 h 21600"/>
                  <a:gd name="T4" fmla="*/ 2058 w 21139"/>
                  <a:gd name="T5" fmla="*/ 0 h 21600"/>
                  <a:gd name="T6" fmla="*/ 0 60000 65536"/>
                  <a:gd name="T7" fmla="*/ 0 60000 65536"/>
                  <a:gd name="T8" fmla="*/ 0 60000 65536"/>
                  <a:gd name="T9" fmla="*/ 0 w 21139"/>
                  <a:gd name="T10" fmla="*/ 0 h 21600"/>
                  <a:gd name="T11" fmla="*/ 21139 w 21139"/>
                  <a:gd name="T12" fmla="*/ 21600 h 21600"/>
                </a:gdLst>
                <a:ahLst/>
                <a:cxnLst>
                  <a:cxn ang="T6">
                    <a:pos x="T0" y="T1"/>
                  </a:cxn>
                  <a:cxn ang="T7">
                    <a:pos x="T2" y="T3"/>
                  </a:cxn>
                  <a:cxn ang="T8">
                    <a:pos x="T4" y="T5"/>
                  </a:cxn>
                </a:cxnLst>
                <a:rect l="T9" t="T10" r="T11" b="T12"/>
                <a:pathLst>
                  <a:path w="21139" h="21600">
                    <a:moveTo>
                      <a:pt x="21139" y="21600"/>
                    </a:moveTo>
                    <a:cubicBezTo>
                      <a:pt x="8996" y="21365"/>
                      <a:pt x="-461" y="16338"/>
                      <a:pt x="17" y="10373"/>
                    </a:cubicBezTo>
                    <a:cubicBezTo>
                      <a:pt x="466" y="4773"/>
                      <a:pt x="9551" y="270"/>
                      <a:pt x="20945" y="0"/>
                    </a:cubicBezTo>
                  </a:path>
                </a:pathLst>
              </a:custGeom>
              <a:noFill/>
              <a:ln w="12700">
                <a:solidFill>
                  <a:srgbClr val="CCFFFF"/>
                </a:solidFill>
                <a:miter lim="800000"/>
                <a:headEnd/>
                <a:tailEnd/>
              </a:ln>
            </p:spPr>
            <p:txBody>
              <a:bodyPr lIns="0" tIns="0" rIns="0" bIns="0"/>
              <a:lstStyle/>
              <a:p>
                <a:endParaRPr lang="it-IT"/>
              </a:p>
            </p:txBody>
          </p:sp>
        </p:grpSp>
      </p:grpSp>
      <p:grpSp>
        <p:nvGrpSpPr>
          <p:cNvPr id="24582" name="Group 11"/>
          <p:cNvGrpSpPr>
            <a:grpSpLocks/>
          </p:cNvGrpSpPr>
          <p:nvPr/>
        </p:nvGrpSpPr>
        <p:grpSpPr bwMode="auto">
          <a:xfrm>
            <a:off x="6935788" y="-6350"/>
            <a:ext cx="2178050" cy="1535113"/>
            <a:chOff x="0" y="0"/>
            <a:chExt cx="1372" cy="967"/>
          </a:xfrm>
        </p:grpSpPr>
        <p:grpSp>
          <p:nvGrpSpPr>
            <p:cNvPr id="24591" name="Group 12"/>
            <p:cNvGrpSpPr>
              <a:grpSpLocks/>
            </p:cNvGrpSpPr>
            <p:nvPr/>
          </p:nvGrpSpPr>
          <p:grpSpPr bwMode="auto">
            <a:xfrm>
              <a:off x="0" y="0"/>
              <a:ext cx="1372" cy="967"/>
              <a:chOff x="0" y="0"/>
              <a:chExt cx="1372" cy="967"/>
            </a:xfrm>
          </p:grpSpPr>
          <p:sp>
            <p:nvSpPr>
              <p:cNvPr id="24592" name="AutoShape 13"/>
              <p:cNvSpPr>
                <a:spLocks/>
              </p:cNvSpPr>
              <p:nvPr/>
            </p:nvSpPr>
            <p:spPr bwMode="auto">
              <a:xfrm>
                <a:off x="0" y="0"/>
                <a:ext cx="1372" cy="967"/>
              </a:xfrm>
              <a:custGeom>
                <a:avLst/>
                <a:gdLst>
                  <a:gd name="T0" fmla="*/ 1372 w 21600"/>
                  <a:gd name="T1" fmla="*/ 967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11957" y="21415"/>
                      <a:pt x="3382" y="12840"/>
                      <a:pt x="0" y="0"/>
                    </a:cubicBezTo>
                  </a:path>
                </a:pathLst>
              </a:custGeom>
              <a:noFill/>
              <a:ln w="12700">
                <a:solidFill>
                  <a:srgbClr val="CCFFFF"/>
                </a:solidFill>
                <a:miter lim="800000"/>
                <a:headEnd/>
                <a:tailEnd/>
              </a:ln>
            </p:spPr>
            <p:txBody>
              <a:bodyPr lIns="0" tIns="0" rIns="0" bIns="0"/>
              <a:lstStyle/>
              <a:p>
                <a:endParaRPr lang="it-IT"/>
              </a:p>
            </p:txBody>
          </p:sp>
        </p:grpSp>
      </p:grpSp>
      <p:sp>
        <p:nvSpPr>
          <p:cNvPr id="24583" name="Line 14"/>
          <p:cNvSpPr>
            <a:spLocks noChangeShapeType="1"/>
          </p:cNvSpPr>
          <p:nvPr/>
        </p:nvSpPr>
        <p:spPr bwMode="auto">
          <a:xfrm rot="10800000">
            <a:off x="6672263" y="146050"/>
            <a:ext cx="2384425" cy="2703513"/>
          </a:xfrm>
          <a:prstGeom prst="line">
            <a:avLst/>
          </a:prstGeom>
          <a:noFill/>
          <a:ln w="12700">
            <a:solidFill>
              <a:srgbClr val="CCFFFF"/>
            </a:solidFill>
            <a:round/>
            <a:headEnd/>
            <a:tailEnd/>
          </a:ln>
        </p:spPr>
        <p:txBody>
          <a:bodyPr/>
          <a:lstStyle/>
          <a:p>
            <a:endParaRPr lang="it-IT"/>
          </a:p>
        </p:txBody>
      </p:sp>
      <p:sp>
        <p:nvSpPr>
          <p:cNvPr id="24584" name="Line 15"/>
          <p:cNvSpPr>
            <a:spLocks noChangeShapeType="1"/>
          </p:cNvSpPr>
          <p:nvPr/>
        </p:nvSpPr>
        <p:spPr bwMode="auto">
          <a:xfrm>
            <a:off x="7243763" y="-7938"/>
            <a:ext cx="1587" cy="6807201"/>
          </a:xfrm>
          <a:prstGeom prst="line">
            <a:avLst/>
          </a:prstGeom>
          <a:noFill/>
          <a:ln w="12700">
            <a:solidFill>
              <a:srgbClr val="CCFFFF"/>
            </a:solidFill>
            <a:round/>
            <a:headEnd/>
            <a:tailEnd/>
          </a:ln>
        </p:spPr>
        <p:txBody>
          <a:bodyPr/>
          <a:lstStyle/>
          <a:p>
            <a:endParaRPr lang="it-IT"/>
          </a:p>
        </p:txBody>
      </p:sp>
      <p:sp>
        <p:nvSpPr>
          <p:cNvPr id="24585" name="Line 16"/>
          <p:cNvSpPr>
            <a:spLocks noChangeShapeType="1"/>
          </p:cNvSpPr>
          <p:nvPr/>
        </p:nvSpPr>
        <p:spPr bwMode="auto">
          <a:xfrm>
            <a:off x="4763" y="596900"/>
            <a:ext cx="9139237" cy="1588"/>
          </a:xfrm>
          <a:prstGeom prst="line">
            <a:avLst/>
          </a:prstGeom>
          <a:noFill/>
          <a:ln w="12700">
            <a:solidFill>
              <a:srgbClr val="CCFFFF"/>
            </a:solidFill>
            <a:round/>
            <a:headEnd/>
            <a:tailEnd/>
          </a:ln>
        </p:spPr>
        <p:txBody>
          <a:bodyPr/>
          <a:lstStyle/>
          <a:p>
            <a:endParaRPr lang="it-IT"/>
          </a:p>
        </p:txBody>
      </p:sp>
      <p:sp>
        <p:nvSpPr>
          <p:cNvPr id="24586" name="Rectangle 17"/>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1</a:t>
            </a:r>
          </a:p>
        </p:txBody>
      </p:sp>
      <p:sp>
        <p:nvSpPr>
          <p:cNvPr id="16403" name="Rectangle 19"/>
          <p:cNvSpPr>
            <a:spLocks noGrp="1" noChangeArrowheads="1"/>
          </p:cNvSpPr>
          <p:nvPr>
            <p:ph type="body" idx="1"/>
          </p:nvPr>
        </p:nvSpPr>
        <p:spPr>
          <a:xfrm>
            <a:off x="257175" y="1143000"/>
            <a:ext cx="8886825" cy="5715000"/>
          </a:xfrm>
        </p:spPr>
        <p:txBody>
          <a:bodyPr lIns="38100" tIns="38100" rIns="-6350" bIns="38100" rtlCol="0">
            <a:normAutofit/>
          </a:bodyPr>
          <a:lstStyle/>
          <a:p>
            <a:pPr eaLnBrk="1" fontAlgn="auto" hangingPunct="1">
              <a:spcAft>
                <a:spcPts val="0"/>
              </a:spcAft>
              <a:buFont typeface="Arial" pitchFamily="34" charset="0"/>
              <a:buNone/>
              <a:defRPr/>
            </a:pPr>
            <a:endParaRPr lang="it-IT" dirty="0" smtClean="0">
              <a:latin typeface="Comic Sans MS" pitchFamily="66" charset="0"/>
            </a:endParaRPr>
          </a:p>
          <a:p>
            <a:pPr marL="358775" eaLnBrk="1" fontAlgn="auto" hangingPunct="1">
              <a:spcAft>
                <a:spcPts val="0"/>
              </a:spcAft>
              <a:buFont typeface="Arial" pitchFamily="34" charset="0"/>
              <a:buNone/>
              <a:defRPr/>
            </a:pPr>
            <a:endParaRPr lang="en-US" dirty="0" smtClean="0"/>
          </a:p>
        </p:txBody>
      </p:sp>
      <p:sp>
        <p:nvSpPr>
          <p:cNvPr id="24588" name="Titolo 1"/>
          <p:cNvSpPr>
            <a:spLocks noGrp="1"/>
          </p:cNvSpPr>
          <p:nvPr>
            <p:ph type="title"/>
          </p:nvPr>
        </p:nvSpPr>
        <p:spPr>
          <a:xfrm>
            <a:off x="381000" y="304800"/>
            <a:ext cx="8367713" cy="838200"/>
          </a:xfrm>
          <a:solidFill>
            <a:schemeClr val="bg1"/>
          </a:solidFill>
        </p:spPr>
        <p:txBody>
          <a:bodyPr/>
          <a:lstStyle/>
          <a:p>
            <a:pPr eaLnBrk="1" hangingPunct="1"/>
            <a:r>
              <a:rPr lang="it-IT" sz="2800" dirty="0" err="1" smtClean="0">
                <a:latin typeface="Comic Sans MS" pitchFamily="66" charset="0"/>
              </a:rPr>
              <a:t>Nice</a:t>
            </a:r>
            <a:r>
              <a:rPr lang="it-IT" sz="2800" dirty="0" smtClean="0">
                <a:latin typeface="Comic Sans MS" pitchFamily="66" charset="0"/>
              </a:rPr>
              <a:t> et le Risorgimento</a:t>
            </a:r>
          </a:p>
        </p:txBody>
      </p:sp>
      <p:sp>
        <p:nvSpPr>
          <p:cNvPr id="24589" name="Rettangolo 23"/>
          <p:cNvSpPr>
            <a:spLocks noChangeArrowheads="1"/>
          </p:cNvSpPr>
          <p:nvPr/>
        </p:nvSpPr>
        <p:spPr bwMode="auto">
          <a:xfrm>
            <a:off x="323850" y="1341438"/>
            <a:ext cx="8640763" cy="4493538"/>
          </a:xfrm>
          <a:prstGeom prst="rect">
            <a:avLst/>
          </a:prstGeom>
          <a:noFill/>
          <a:ln w="9525">
            <a:noFill/>
            <a:miter lim="800000"/>
            <a:headEnd/>
            <a:tailEnd/>
          </a:ln>
        </p:spPr>
        <p:txBody>
          <a:bodyPr>
            <a:spAutoFit/>
          </a:bodyPr>
          <a:lstStyle/>
          <a:p>
            <a:r>
              <a:rPr lang="it-IT" dirty="0">
                <a:latin typeface="Calibri" pitchFamily="34" charset="0"/>
              </a:rPr>
              <a:t>		                         </a:t>
            </a:r>
            <a:r>
              <a:rPr lang="fr-FR" sz="2200" dirty="0" smtClean="0">
                <a:latin typeface="Calibri" pitchFamily="34" charset="0"/>
              </a:rPr>
              <a:t>La Révolution française  </a:t>
            </a:r>
            <a:r>
              <a:rPr lang="fr-FR" sz="2200" dirty="0" smtClean="0">
                <a:latin typeface="Calibri" pitchFamily="34" charset="0"/>
              </a:rPr>
              <a:t>intéressa</a:t>
            </a:r>
            <a:r>
              <a:rPr lang="fr-FR" sz="2200" dirty="0" smtClean="0">
                <a:latin typeface="Calibri" pitchFamily="34" charset="0"/>
              </a:rPr>
              <a:t> de plus en                                             lus  </a:t>
            </a:r>
            <a:r>
              <a:rPr lang="fr-FR" sz="2200" dirty="0" smtClean="0">
                <a:latin typeface="Calibri" pitchFamily="34" charset="0"/>
              </a:rPr>
              <a:t>			  </a:t>
            </a:r>
            <a:r>
              <a:rPr lang="fr-FR" sz="2200" dirty="0" smtClean="0">
                <a:latin typeface="Calibri" pitchFamily="34" charset="0"/>
              </a:rPr>
              <a:t>    plus </a:t>
            </a:r>
            <a:r>
              <a:rPr lang="fr-FR" sz="2200" dirty="0" smtClean="0">
                <a:latin typeface="Calibri" pitchFamily="34" charset="0"/>
              </a:rPr>
              <a:t>le territoire de Nice</a:t>
            </a:r>
            <a:r>
              <a:rPr lang="fr-FR" sz="2200" dirty="0" smtClean="0">
                <a:latin typeface="Calibri" pitchFamily="34" charset="0"/>
              </a:rPr>
              <a:t> qui exprima des </a:t>
            </a:r>
            <a:r>
              <a:rPr lang="fr-FR" sz="2200" dirty="0" err="1" smtClean="0">
                <a:latin typeface="Calibri" pitchFamily="34" charset="0"/>
              </a:rPr>
              <a:t>posi</a:t>
            </a:r>
            <a:r>
              <a:rPr lang="fr-FR" sz="2200" dirty="0" smtClean="0">
                <a:latin typeface="Calibri" pitchFamily="34" charset="0"/>
              </a:rPr>
              <a:t>-</a:t>
            </a:r>
          </a:p>
          <a:p>
            <a:r>
              <a:rPr lang="fr-FR" sz="2200" dirty="0">
                <a:latin typeface="Calibri" pitchFamily="34" charset="0"/>
              </a:rPr>
              <a:t> </a:t>
            </a:r>
            <a:r>
              <a:rPr lang="fr-FR" sz="2200" dirty="0" smtClean="0">
                <a:latin typeface="Calibri" pitchFamily="34" charset="0"/>
              </a:rPr>
              <a:t>      </a:t>
            </a:r>
            <a:r>
              <a:rPr lang="fr-FR" sz="2200" dirty="0" err="1" smtClean="0">
                <a:latin typeface="Calibri" pitchFamily="34" charset="0"/>
              </a:rPr>
              <a:t>tions</a:t>
            </a:r>
            <a:r>
              <a:rPr lang="fr-FR" sz="2200" dirty="0" smtClean="0">
                <a:latin typeface="Calibri" pitchFamily="34" charset="0"/>
              </a:rPr>
              <a:t>                                </a:t>
            </a:r>
            <a:r>
              <a:rPr lang="fr-FR" sz="2200" dirty="0" err="1" smtClean="0">
                <a:latin typeface="Calibri" pitchFamily="34" charset="0"/>
              </a:rPr>
              <a:t>tions</a:t>
            </a:r>
            <a:r>
              <a:rPr lang="fr-FR" sz="2200" dirty="0" smtClean="0">
                <a:latin typeface="Calibri" pitchFamily="34" charset="0"/>
              </a:rPr>
              <a:t> </a:t>
            </a:r>
            <a:r>
              <a:rPr lang="fr-FR" sz="2200" dirty="0" err="1" smtClean="0">
                <a:latin typeface="Calibri" pitchFamily="34" charset="0"/>
              </a:rPr>
              <a:t>tendentiellement</a:t>
            </a:r>
            <a:r>
              <a:rPr lang="fr-FR" sz="2200" dirty="0" smtClean="0">
                <a:latin typeface="Calibri" pitchFamily="34" charset="0"/>
              </a:rPr>
              <a:t> contre révolutionnaires.</a:t>
            </a:r>
            <a:endParaRPr lang="fr-FR" sz="2200" dirty="0" smtClean="0">
              <a:latin typeface="Calibri" pitchFamily="34" charset="0"/>
            </a:endParaRPr>
          </a:p>
          <a:p>
            <a:r>
              <a:rPr lang="fr-FR" sz="2200" dirty="0" smtClean="0">
                <a:latin typeface="Calibri" pitchFamily="34" charset="0"/>
              </a:rPr>
              <a:t>		           	      La  </a:t>
            </a:r>
            <a:r>
              <a:rPr lang="fr-FR" sz="2200" dirty="0" smtClean="0">
                <a:latin typeface="Calibri" pitchFamily="34" charset="0"/>
              </a:rPr>
              <a:t>Convention imposa l'intégration  du comté</a:t>
            </a:r>
            <a:r>
              <a:rPr lang="fr-FR" sz="2200" dirty="0" smtClean="0">
                <a:latin typeface="Calibri" pitchFamily="34" charset="0"/>
              </a:rPr>
              <a:t>		 	      </a:t>
            </a:r>
            <a:r>
              <a:rPr lang="fr-FR" sz="2200" dirty="0" smtClean="0">
                <a:latin typeface="Calibri" pitchFamily="34" charset="0"/>
              </a:rPr>
              <a:t>dans le territoire français et la création du dé- </a:t>
            </a:r>
            <a:r>
              <a:rPr lang="fr-FR" sz="2200" dirty="0" smtClean="0">
                <a:latin typeface="Calibri" pitchFamily="34" charset="0"/>
              </a:rPr>
              <a:t>		 	      </a:t>
            </a:r>
            <a:r>
              <a:rPr lang="fr-FR" sz="2200" dirty="0" err="1" smtClean="0">
                <a:latin typeface="Calibri" pitchFamily="34" charset="0"/>
              </a:rPr>
              <a:t>partement</a:t>
            </a:r>
            <a:r>
              <a:rPr lang="fr-FR" sz="2200" dirty="0" smtClean="0">
                <a:latin typeface="Calibri" pitchFamily="34" charset="0"/>
              </a:rPr>
              <a:t> des Alpes Maritimes, mais des sen-</a:t>
            </a:r>
            <a:r>
              <a:rPr lang="fr-FR" sz="2200" dirty="0" smtClean="0">
                <a:latin typeface="Calibri" pitchFamily="34" charset="0"/>
              </a:rPr>
              <a:t>			       </a:t>
            </a:r>
            <a:r>
              <a:rPr lang="fr-FR" sz="2200" dirty="0" err="1" smtClean="0">
                <a:latin typeface="Calibri" pitchFamily="34" charset="0"/>
              </a:rPr>
              <a:t>timents</a:t>
            </a:r>
            <a:r>
              <a:rPr lang="fr-FR" sz="2200" dirty="0" smtClean="0">
                <a:latin typeface="Calibri" pitchFamily="34" charset="0"/>
              </a:rPr>
              <a:t> antifrançais se manifestèrent à cause   </a:t>
            </a:r>
            <a:r>
              <a:rPr lang="fr-FR" sz="2200" dirty="0" smtClean="0">
                <a:latin typeface="Calibri" pitchFamily="34" charset="0"/>
              </a:rPr>
              <a:t>la 		     	       </a:t>
            </a:r>
            <a:r>
              <a:rPr lang="fr-FR" sz="2200" dirty="0" smtClean="0">
                <a:latin typeface="Calibri" pitchFamily="34" charset="0"/>
              </a:rPr>
              <a:t>de la diffusion du mouvement populaire du </a:t>
            </a:r>
            <a:r>
              <a:rPr lang="fr-FR" sz="2200" b="1" i="1" dirty="0" smtClean="0">
                <a:latin typeface="Calibri" pitchFamily="34" charset="0"/>
              </a:rPr>
              <a:t>bar-			       </a:t>
            </a:r>
            <a:r>
              <a:rPr lang="fr-FR" sz="2200" b="1" i="1" dirty="0" smtClean="0">
                <a:latin typeface="Calibri" pitchFamily="34" charset="0"/>
              </a:rPr>
              <a:t>barbarisme</a:t>
            </a:r>
            <a:r>
              <a:rPr lang="fr-FR" sz="2200" dirty="0" smtClean="0">
                <a:latin typeface="Calibri" pitchFamily="34" charset="0"/>
              </a:rPr>
              <a:t>, promu par les souteneurs des </a:t>
            </a:r>
          </a:p>
          <a:p>
            <a:r>
              <a:rPr lang="fr-FR" sz="2200" dirty="0">
                <a:latin typeface="Calibri" pitchFamily="34" charset="0"/>
              </a:rPr>
              <a:t> </a:t>
            </a:r>
            <a:r>
              <a:rPr lang="fr-FR" sz="2200" dirty="0" smtClean="0">
                <a:latin typeface="Calibri" pitchFamily="34" charset="0"/>
              </a:rPr>
              <a:t>                                                 Savoie.</a:t>
            </a:r>
            <a:endParaRPr lang="fr-FR" sz="2200" dirty="0" smtClean="0">
              <a:latin typeface="Calibri" pitchFamily="34" charset="0"/>
            </a:endParaRPr>
          </a:p>
          <a:p>
            <a:r>
              <a:rPr lang="fr-FR" sz="2200" dirty="0" smtClean="0">
                <a:latin typeface="Calibri" pitchFamily="34" charset="0"/>
              </a:rPr>
              <a:t>	</a:t>
            </a:r>
            <a:r>
              <a:rPr lang="fr-FR" b="1" dirty="0" smtClean="0">
                <a:latin typeface="Calibri" pitchFamily="34" charset="0"/>
              </a:rPr>
              <a:t>Les barbets</a:t>
            </a:r>
            <a:r>
              <a:rPr lang="fr-FR" sz="2200" dirty="0" smtClean="0">
                <a:latin typeface="Calibri" pitchFamily="34" charset="0"/>
              </a:rPr>
              <a:t>	       </a:t>
            </a:r>
            <a:r>
              <a:rPr lang="fr-FR" sz="2200" dirty="0" smtClean="0">
                <a:latin typeface="Calibri" pitchFamily="34" charset="0"/>
              </a:rPr>
              <a:t>Avec</a:t>
            </a:r>
            <a:r>
              <a:rPr lang="fr-FR" sz="2200" dirty="0" smtClean="0">
                <a:latin typeface="Calibri" pitchFamily="34" charset="0"/>
              </a:rPr>
              <a:t> </a:t>
            </a:r>
            <a:r>
              <a:rPr lang="fr-FR" sz="2200" dirty="0" smtClean="0">
                <a:latin typeface="Calibri" pitchFamily="34" charset="0"/>
              </a:rPr>
              <a:t>la </a:t>
            </a:r>
            <a:r>
              <a:rPr lang="fr-FR" sz="2200" dirty="0" smtClean="0">
                <a:latin typeface="Calibri" pitchFamily="34" charset="0"/>
              </a:rPr>
              <a:t>fin de la période napoléonienne (1814</a:t>
            </a:r>
            <a:r>
              <a:rPr lang="fr-FR" sz="2200" dirty="0" smtClean="0">
                <a:latin typeface="Calibri" pitchFamily="34" charset="0"/>
              </a:rPr>
              <a:t>), </a:t>
            </a:r>
            <a:r>
              <a:rPr lang="fr-FR" sz="2200" dirty="0" smtClean="0">
                <a:latin typeface="Calibri" pitchFamily="34" charset="0"/>
              </a:rPr>
              <a:t>le comté retourna sous le contrôle du roi de Sardaigne </a:t>
            </a:r>
            <a:r>
              <a:rPr lang="fr-FR" sz="2200" dirty="0" smtClean="0">
                <a:latin typeface="Calibri" pitchFamily="34" charset="0"/>
              </a:rPr>
              <a:t>Vittorio </a:t>
            </a:r>
            <a:r>
              <a:rPr lang="fr-FR" sz="2200" dirty="0" smtClean="0">
                <a:latin typeface="Calibri" pitchFamily="34" charset="0"/>
              </a:rPr>
              <a:t>Emanuel </a:t>
            </a:r>
            <a:r>
              <a:rPr lang="fr-FR" sz="2200" dirty="0" smtClean="0">
                <a:latin typeface="Calibri" pitchFamily="34" charset="0"/>
              </a:rPr>
              <a:t>I </a:t>
            </a:r>
            <a:r>
              <a:rPr lang="fr-FR" sz="2200" dirty="0" smtClean="0">
                <a:latin typeface="Calibri" pitchFamily="34" charset="0"/>
              </a:rPr>
              <a:t>et en 1859 il fut transformé en Province </a:t>
            </a:r>
            <a:r>
              <a:rPr lang="fr-FR" sz="2200" dirty="0" smtClean="0">
                <a:latin typeface="Calibri" pitchFamily="34" charset="0"/>
              </a:rPr>
              <a:t>di </a:t>
            </a:r>
            <a:r>
              <a:rPr lang="fr-FR" sz="2200" dirty="0" smtClean="0">
                <a:latin typeface="Calibri" pitchFamily="34" charset="0"/>
              </a:rPr>
              <a:t>Nice.</a:t>
            </a:r>
            <a:endParaRPr lang="it-IT" sz="2200" dirty="0">
              <a:latin typeface="Calibri" pitchFamily="34" charset="0"/>
            </a:endParaRPr>
          </a:p>
        </p:txBody>
      </p:sp>
      <p:pic>
        <p:nvPicPr>
          <p:cNvPr id="24590" name="Picture 2" descr="C:\Users\Bellosta\Desktop\Barbets2[1].jpg"/>
          <p:cNvPicPr>
            <a:picLocks noChangeAspect="1" noChangeArrowheads="1"/>
          </p:cNvPicPr>
          <p:nvPr/>
        </p:nvPicPr>
        <p:blipFill>
          <a:blip r:embed="rId2"/>
          <a:srcRect/>
          <a:stretch>
            <a:fillRect/>
          </a:stretch>
        </p:blipFill>
        <p:spPr bwMode="auto">
          <a:xfrm>
            <a:off x="323850" y="1268413"/>
            <a:ext cx="3095625" cy="338455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1"/>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2</a:t>
            </a:r>
          </a:p>
        </p:txBody>
      </p:sp>
      <p:grpSp>
        <p:nvGrpSpPr>
          <p:cNvPr id="25602" name="Group 2"/>
          <p:cNvGrpSpPr>
            <a:grpSpLocks/>
          </p:cNvGrpSpPr>
          <p:nvPr/>
        </p:nvGrpSpPr>
        <p:grpSpPr bwMode="auto">
          <a:xfrm>
            <a:off x="0" y="265113"/>
            <a:ext cx="8915400" cy="6589712"/>
            <a:chOff x="0" y="0"/>
            <a:chExt cx="5616" cy="4151"/>
          </a:xfrm>
        </p:grpSpPr>
        <p:sp>
          <p:nvSpPr>
            <p:cNvPr id="25622" name="AutoShape 3"/>
            <p:cNvSpPr>
              <a:spLocks/>
            </p:cNvSpPr>
            <p:nvPr/>
          </p:nvSpPr>
          <p:spPr bwMode="auto">
            <a:xfrm>
              <a:off x="0" y="0"/>
              <a:ext cx="5616" cy="4151"/>
            </a:xfrm>
            <a:prstGeom prst="rtTriangle">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5603" name="Group 4"/>
          <p:cNvGrpSpPr>
            <a:grpSpLocks/>
          </p:cNvGrpSpPr>
          <p:nvPr/>
        </p:nvGrpSpPr>
        <p:grpSpPr bwMode="auto">
          <a:xfrm>
            <a:off x="5638800" y="5275263"/>
            <a:ext cx="3389313" cy="685800"/>
            <a:chOff x="0" y="0"/>
            <a:chExt cx="2135" cy="432"/>
          </a:xfrm>
        </p:grpSpPr>
        <p:sp>
          <p:nvSpPr>
            <p:cNvPr id="25621" name="Rectangle 5"/>
            <p:cNvSpPr>
              <a:spLocks/>
            </p:cNvSpPr>
            <p:nvPr/>
          </p:nvSpPr>
          <p:spPr bwMode="auto">
            <a:xfrm>
              <a:off x="0" y="0"/>
              <a:ext cx="2135" cy="432"/>
            </a:xfrm>
            <a:prstGeom prst="rect">
              <a:avLst/>
            </a:prstGeom>
            <a:solidFill>
              <a:srgbClr val="CCFFFF">
                <a:alpha val="48627"/>
              </a:srgbClr>
            </a:solidFill>
            <a:ln w="12700">
              <a:noFill/>
              <a:miter lim="800000"/>
              <a:headEnd/>
              <a:tailEnd/>
            </a:ln>
          </p:spPr>
          <p:txBody>
            <a:bodyPr lIns="0" tIns="0" rIns="0" bIns="0"/>
            <a:lstStyle/>
            <a:p>
              <a:endParaRPr lang="it-IT">
                <a:latin typeface="Calibri" pitchFamily="34" charset="0"/>
              </a:endParaRPr>
            </a:p>
          </p:txBody>
        </p:sp>
      </p:grpSp>
      <p:grpSp>
        <p:nvGrpSpPr>
          <p:cNvPr id="25604" name="Group 6"/>
          <p:cNvGrpSpPr>
            <a:grpSpLocks/>
          </p:cNvGrpSpPr>
          <p:nvPr/>
        </p:nvGrpSpPr>
        <p:grpSpPr bwMode="auto">
          <a:xfrm>
            <a:off x="15875" y="1066800"/>
            <a:ext cx="9128125" cy="1320800"/>
            <a:chOff x="0" y="0"/>
            <a:chExt cx="5750" cy="832"/>
          </a:xfrm>
        </p:grpSpPr>
        <p:sp>
          <p:nvSpPr>
            <p:cNvPr id="25620" name="Rectangle 7"/>
            <p:cNvSpPr>
              <a:spLocks/>
            </p:cNvSpPr>
            <p:nvPr/>
          </p:nvSpPr>
          <p:spPr bwMode="auto">
            <a:xfrm>
              <a:off x="0" y="0"/>
              <a:ext cx="5750" cy="832"/>
            </a:xfrm>
            <a:prstGeom prst="rect">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5605" name="Group 8"/>
          <p:cNvGrpSpPr>
            <a:grpSpLocks/>
          </p:cNvGrpSpPr>
          <p:nvPr/>
        </p:nvGrpSpPr>
        <p:grpSpPr bwMode="auto">
          <a:xfrm>
            <a:off x="5718175" y="6350"/>
            <a:ext cx="3298825" cy="6854825"/>
            <a:chOff x="0" y="0"/>
            <a:chExt cx="2077" cy="4318"/>
          </a:xfrm>
        </p:grpSpPr>
        <p:grpSp>
          <p:nvGrpSpPr>
            <p:cNvPr id="25618" name="Group 9"/>
            <p:cNvGrpSpPr>
              <a:grpSpLocks/>
            </p:cNvGrpSpPr>
            <p:nvPr/>
          </p:nvGrpSpPr>
          <p:grpSpPr bwMode="auto">
            <a:xfrm>
              <a:off x="0" y="0"/>
              <a:ext cx="2077" cy="4318"/>
              <a:chOff x="0" y="0"/>
              <a:chExt cx="2077" cy="4318"/>
            </a:xfrm>
          </p:grpSpPr>
          <p:sp>
            <p:nvSpPr>
              <p:cNvPr id="25619" name="AutoShape 10"/>
              <p:cNvSpPr>
                <a:spLocks/>
              </p:cNvSpPr>
              <p:nvPr/>
            </p:nvSpPr>
            <p:spPr bwMode="auto">
              <a:xfrm>
                <a:off x="0" y="0"/>
                <a:ext cx="2077" cy="4318"/>
              </a:xfrm>
              <a:custGeom>
                <a:avLst/>
                <a:gdLst>
                  <a:gd name="T0" fmla="*/ 2077 w 21139"/>
                  <a:gd name="T1" fmla="*/ 4318 h 21600"/>
                  <a:gd name="T2" fmla="*/ 2 w 21139"/>
                  <a:gd name="T3" fmla="*/ 2074 h 21600"/>
                  <a:gd name="T4" fmla="*/ 2058 w 21139"/>
                  <a:gd name="T5" fmla="*/ 0 h 21600"/>
                  <a:gd name="T6" fmla="*/ 0 60000 65536"/>
                  <a:gd name="T7" fmla="*/ 0 60000 65536"/>
                  <a:gd name="T8" fmla="*/ 0 60000 65536"/>
                  <a:gd name="T9" fmla="*/ 0 w 21139"/>
                  <a:gd name="T10" fmla="*/ 0 h 21600"/>
                  <a:gd name="T11" fmla="*/ 21139 w 21139"/>
                  <a:gd name="T12" fmla="*/ 21600 h 21600"/>
                </a:gdLst>
                <a:ahLst/>
                <a:cxnLst>
                  <a:cxn ang="T6">
                    <a:pos x="T0" y="T1"/>
                  </a:cxn>
                  <a:cxn ang="T7">
                    <a:pos x="T2" y="T3"/>
                  </a:cxn>
                  <a:cxn ang="T8">
                    <a:pos x="T4" y="T5"/>
                  </a:cxn>
                </a:cxnLst>
                <a:rect l="T9" t="T10" r="T11" b="T12"/>
                <a:pathLst>
                  <a:path w="21139" h="21600">
                    <a:moveTo>
                      <a:pt x="21139" y="21600"/>
                    </a:moveTo>
                    <a:cubicBezTo>
                      <a:pt x="8996" y="21365"/>
                      <a:pt x="-461" y="16338"/>
                      <a:pt x="17" y="10373"/>
                    </a:cubicBezTo>
                    <a:cubicBezTo>
                      <a:pt x="466" y="4773"/>
                      <a:pt x="9551" y="270"/>
                      <a:pt x="20945" y="0"/>
                    </a:cubicBezTo>
                  </a:path>
                </a:pathLst>
              </a:custGeom>
              <a:noFill/>
              <a:ln w="12700">
                <a:solidFill>
                  <a:srgbClr val="CCFFFF"/>
                </a:solidFill>
                <a:miter lim="800000"/>
                <a:headEnd/>
                <a:tailEnd/>
              </a:ln>
            </p:spPr>
            <p:txBody>
              <a:bodyPr lIns="0" tIns="0" rIns="0" bIns="0"/>
              <a:lstStyle/>
              <a:p>
                <a:endParaRPr lang="it-IT"/>
              </a:p>
            </p:txBody>
          </p:sp>
        </p:grpSp>
      </p:grpSp>
      <p:grpSp>
        <p:nvGrpSpPr>
          <p:cNvPr id="25606" name="Group 11"/>
          <p:cNvGrpSpPr>
            <a:grpSpLocks/>
          </p:cNvGrpSpPr>
          <p:nvPr/>
        </p:nvGrpSpPr>
        <p:grpSpPr bwMode="auto">
          <a:xfrm>
            <a:off x="6935788" y="-6350"/>
            <a:ext cx="2178050" cy="1535113"/>
            <a:chOff x="0" y="0"/>
            <a:chExt cx="1372" cy="967"/>
          </a:xfrm>
        </p:grpSpPr>
        <p:grpSp>
          <p:nvGrpSpPr>
            <p:cNvPr id="25616" name="Group 12"/>
            <p:cNvGrpSpPr>
              <a:grpSpLocks/>
            </p:cNvGrpSpPr>
            <p:nvPr/>
          </p:nvGrpSpPr>
          <p:grpSpPr bwMode="auto">
            <a:xfrm>
              <a:off x="0" y="0"/>
              <a:ext cx="1372" cy="967"/>
              <a:chOff x="0" y="0"/>
              <a:chExt cx="1372" cy="967"/>
            </a:xfrm>
          </p:grpSpPr>
          <p:sp>
            <p:nvSpPr>
              <p:cNvPr id="25617" name="AutoShape 13"/>
              <p:cNvSpPr>
                <a:spLocks/>
              </p:cNvSpPr>
              <p:nvPr/>
            </p:nvSpPr>
            <p:spPr bwMode="auto">
              <a:xfrm>
                <a:off x="0" y="0"/>
                <a:ext cx="1372" cy="967"/>
              </a:xfrm>
              <a:custGeom>
                <a:avLst/>
                <a:gdLst>
                  <a:gd name="T0" fmla="*/ 1372 w 21600"/>
                  <a:gd name="T1" fmla="*/ 967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11957" y="21415"/>
                      <a:pt x="3382" y="12840"/>
                      <a:pt x="0" y="0"/>
                    </a:cubicBezTo>
                  </a:path>
                </a:pathLst>
              </a:custGeom>
              <a:noFill/>
              <a:ln w="12700">
                <a:solidFill>
                  <a:srgbClr val="CCFFFF"/>
                </a:solidFill>
                <a:miter lim="800000"/>
                <a:headEnd/>
                <a:tailEnd/>
              </a:ln>
            </p:spPr>
            <p:txBody>
              <a:bodyPr lIns="0" tIns="0" rIns="0" bIns="0"/>
              <a:lstStyle/>
              <a:p>
                <a:endParaRPr lang="it-IT"/>
              </a:p>
            </p:txBody>
          </p:sp>
        </p:grpSp>
      </p:grpSp>
      <p:sp>
        <p:nvSpPr>
          <p:cNvPr id="25607" name="Line 14"/>
          <p:cNvSpPr>
            <a:spLocks noChangeShapeType="1"/>
          </p:cNvSpPr>
          <p:nvPr/>
        </p:nvSpPr>
        <p:spPr bwMode="auto">
          <a:xfrm rot="10800000">
            <a:off x="6672263" y="146050"/>
            <a:ext cx="2384425" cy="2703513"/>
          </a:xfrm>
          <a:prstGeom prst="line">
            <a:avLst/>
          </a:prstGeom>
          <a:noFill/>
          <a:ln w="12700">
            <a:solidFill>
              <a:srgbClr val="CCFFFF"/>
            </a:solidFill>
            <a:round/>
            <a:headEnd/>
            <a:tailEnd/>
          </a:ln>
        </p:spPr>
        <p:txBody>
          <a:bodyPr/>
          <a:lstStyle/>
          <a:p>
            <a:endParaRPr lang="it-IT"/>
          </a:p>
        </p:txBody>
      </p:sp>
      <p:sp>
        <p:nvSpPr>
          <p:cNvPr id="25608" name="Line 15"/>
          <p:cNvSpPr>
            <a:spLocks noChangeShapeType="1"/>
          </p:cNvSpPr>
          <p:nvPr/>
        </p:nvSpPr>
        <p:spPr bwMode="auto">
          <a:xfrm>
            <a:off x="7243763" y="-7938"/>
            <a:ext cx="1587" cy="6807201"/>
          </a:xfrm>
          <a:prstGeom prst="line">
            <a:avLst/>
          </a:prstGeom>
          <a:noFill/>
          <a:ln w="12700">
            <a:solidFill>
              <a:srgbClr val="CCFFFF"/>
            </a:solidFill>
            <a:round/>
            <a:headEnd/>
            <a:tailEnd/>
          </a:ln>
        </p:spPr>
        <p:txBody>
          <a:bodyPr/>
          <a:lstStyle/>
          <a:p>
            <a:endParaRPr lang="it-IT"/>
          </a:p>
        </p:txBody>
      </p:sp>
      <p:sp>
        <p:nvSpPr>
          <p:cNvPr id="25609" name="Line 16"/>
          <p:cNvSpPr>
            <a:spLocks noChangeShapeType="1"/>
          </p:cNvSpPr>
          <p:nvPr/>
        </p:nvSpPr>
        <p:spPr bwMode="auto">
          <a:xfrm>
            <a:off x="4763" y="596900"/>
            <a:ext cx="9139237" cy="1588"/>
          </a:xfrm>
          <a:prstGeom prst="line">
            <a:avLst/>
          </a:prstGeom>
          <a:noFill/>
          <a:ln w="12700">
            <a:solidFill>
              <a:srgbClr val="CCFFFF"/>
            </a:solidFill>
            <a:round/>
            <a:headEnd/>
            <a:tailEnd/>
          </a:ln>
        </p:spPr>
        <p:txBody>
          <a:bodyPr/>
          <a:lstStyle/>
          <a:p>
            <a:endParaRPr lang="it-IT"/>
          </a:p>
        </p:txBody>
      </p:sp>
      <p:sp>
        <p:nvSpPr>
          <p:cNvPr id="25610" name="Rectangle 17"/>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1</a:t>
            </a:r>
          </a:p>
        </p:txBody>
      </p:sp>
      <p:sp>
        <p:nvSpPr>
          <p:cNvPr id="16403" name="Rectangle 19"/>
          <p:cNvSpPr>
            <a:spLocks noGrp="1" noChangeArrowheads="1"/>
          </p:cNvSpPr>
          <p:nvPr>
            <p:ph type="body" idx="1"/>
          </p:nvPr>
        </p:nvSpPr>
        <p:spPr>
          <a:xfrm>
            <a:off x="257175" y="1143000"/>
            <a:ext cx="8886825" cy="5715000"/>
          </a:xfrm>
        </p:spPr>
        <p:txBody>
          <a:bodyPr lIns="38100" tIns="38100" rIns="-6350" bIns="38100" rtlCol="0">
            <a:normAutofit/>
          </a:bodyPr>
          <a:lstStyle/>
          <a:p>
            <a:pPr eaLnBrk="1" fontAlgn="auto" hangingPunct="1">
              <a:spcAft>
                <a:spcPts val="0"/>
              </a:spcAft>
              <a:buFont typeface="Arial" pitchFamily="34" charset="0"/>
              <a:buNone/>
              <a:defRPr/>
            </a:pPr>
            <a:endParaRPr lang="it-IT" dirty="0" smtClean="0">
              <a:latin typeface="Comic Sans MS" pitchFamily="66" charset="0"/>
            </a:endParaRPr>
          </a:p>
          <a:p>
            <a:pPr marL="358775" eaLnBrk="1" fontAlgn="auto" hangingPunct="1">
              <a:spcAft>
                <a:spcPts val="0"/>
              </a:spcAft>
              <a:buFont typeface="Arial" pitchFamily="34" charset="0"/>
              <a:buNone/>
              <a:defRPr/>
            </a:pPr>
            <a:endParaRPr lang="en-US" dirty="0" smtClean="0"/>
          </a:p>
        </p:txBody>
      </p:sp>
      <p:sp>
        <p:nvSpPr>
          <p:cNvPr id="25612" name="Titolo 1"/>
          <p:cNvSpPr>
            <a:spLocks noGrp="1"/>
          </p:cNvSpPr>
          <p:nvPr>
            <p:ph type="title"/>
          </p:nvPr>
        </p:nvSpPr>
        <p:spPr>
          <a:xfrm>
            <a:off x="381000" y="304800"/>
            <a:ext cx="8367713" cy="838200"/>
          </a:xfrm>
          <a:solidFill>
            <a:schemeClr val="bg1"/>
          </a:solidFill>
        </p:spPr>
        <p:txBody>
          <a:bodyPr/>
          <a:lstStyle/>
          <a:p>
            <a:pPr eaLnBrk="1" hangingPunct="1"/>
            <a:r>
              <a:rPr lang="fr-FR" sz="2800" dirty="0" smtClean="0">
                <a:latin typeface="Comic Sans MS" pitchFamily="66" charset="0"/>
              </a:rPr>
              <a:t>La cession de Nice </a:t>
            </a:r>
            <a:endParaRPr lang="fr-FR" sz="2800" dirty="0" smtClean="0">
              <a:latin typeface="Comic Sans MS" pitchFamily="66" charset="0"/>
            </a:endParaRPr>
          </a:p>
        </p:txBody>
      </p:sp>
      <p:pic>
        <p:nvPicPr>
          <p:cNvPr id="25613" name="Picture 3" descr="http://bits.wikimedia.org/static-1.21wmf5/skins/common/images/magnify-clip.png">
            <a:hlinkClick r:id="rId2" tooltip="Ingrandisci"/>
          </p:cNvPr>
          <p:cNvPicPr>
            <a:picLocks noChangeAspect="1" noChangeArrowheads="1"/>
          </p:cNvPicPr>
          <p:nvPr/>
        </p:nvPicPr>
        <p:blipFill>
          <a:blip r:embed="rId3"/>
          <a:srcRect/>
          <a:stretch>
            <a:fillRect/>
          </a:stretch>
        </p:blipFill>
        <p:spPr bwMode="auto">
          <a:xfrm>
            <a:off x="152400" y="-223838"/>
            <a:ext cx="142875" cy="104775"/>
          </a:xfrm>
          <a:prstGeom prst="rect">
            <a:avLst/>
          </a:prstGeom>
          <a:noFill/>
          <a:ln w="9525">
            <a:noFill/>
            <a:miter lim="800000"/>
            <a:headEnd/>
            <a:tailEnd/>
          </a:ln>
        </p:spPr>
      </p:pic>
      <p:sp>
        <p:nvSpPr>
          <p:cNvPr id="25614" name="Rettangolo 23"/>
          <p:cNvSpPr>
            <a:spLocks noChangeArrowheads="1"/>
          </p:cNvSpPr>
          <p:nvPr/>
        </p:nvSpPr>
        <p:spPr bwMode="auto">
          <a:xfrm>
            <a:off x="323850" y="1052513"/>
            <a:ext cx="8820150" cy="6186309"/>
          </a:xfrm>
          <a:prstGeom prst="rect">
            <a:avLst/>
          </a:prstGeom>
          <a:noFill/>
          <a:ln w="9525">
            <a:noFill/>
            <a:miter lim="800000"/>
            <a:headEnd/>
            <a:tailEnd/>
          </a:ln>
        </p:spPr>
        <p:txBody>
          <a:bodyPr>
            <a:spAutoFit/>
          </a:bodyPr>
          <a:lstStyle/>
          <a:p>
            <a:r>
              <a:rPr lang="fr-FR" sz="2000" dirty="0" smtClean="0">
                <a:latin typeface="Calibri" pitchFamily="34" charset="0"/>
              </a:rPr>
              <a:t>Les</a:t>
            </a:r>
            <a:r>
              <a:rPr lang="fr-FR" sz="2000" dirty="0" smtClean="0">
                <a:latin typeface="Calibri" pitchFamily="34" charset="0"/>
              </a:rPr>
              <a:t> accords de </a:t>
            </a:r>
            <a:r>
              <a:rPr lang="fr-FR" sz="2000" b="1" dirty="0" smtClean="0">
                <a:latin typeface="Calibri" pitchFamily="34" charset="0"/>
              </a:rPr>
              <a:t>Plombières</a:t>
            </a:r>
            <a:r>
              <a:rPr lang="fr-FR" sz="2000" dirty="0" smtClean="0">
                <a:latin typeface="Calibri" pitchFamily="34" charset="0"/>
              </a:rPr>
              <a:t> (1858) et les </a:t>
            </a:r>
            <a:r>
              <a:rPr lang="fr-FR" sz="2000" dirty="0" err="1" smtClean="0">
                <a:latin typeface="Calibri" pitchFamily="34" charset="0"/>
              </a:rPr>
              <a:t>événe</a:t>
            </a:r>
            <a:r>
              <a:rPr lang="fr-FR" sz="2000" dirty="0" smtClean="0">
                <a:latin typeface="Calibri" pitchFamily="34" charset="0"/>
              </a:rPr>
              <a:t>-</a:t>
            </a:r>
          </a:p>
          <a:p>
            <a:r>
              <a:rPr lang="fr-FR" sz="2000" dirty="0" err="1" smtClean="0">
                <a:latin typeface="Calibri" pitchFamily="34" charset="0"/>
              </a:rPr>
              <a:t>ments</a:t>
            </a:r>
            <a:r>
              <a:rPr lang="fr-FR" sz="2000" dirty="0" smtClean="0">
                <a:latin typeface="Calibri" pitchFamily="34" charset="0"/>
              </a:rPr>
              <a:t> qui en suivirent, marquèrent le détache-</a:t>
            </a:r>
          </a:p>
          <a:p>
            <a:r>
              <a:rPr lang="fr-FR" sz="2000" dirty="0" smtClean="0">
                <a:latin typeface="Calibri" pitchFamily="34" charset="0"/>
              </a:rPr>
              <a:t>ment de Nice</a:t>
            </a:r>
            <a:r>
              <a:rPr lang="fr-FR" sz="2000" dirty="0" smtClean="0">
                <a:latin typeface="Calibri" pitchFamily="34" charset="0"/>
              </a:rPr>
              <a:t> du Règne des Savoie après près </a:t>
            </a:r>
          </a:p>
          <a:p>
            <a:r>
              <a:rPr lang="fr-FR" sz="2000" dirty="0">
                <a:latin typeface="Calibri" pitchFamily="34" charset="0"/>
              </a:rPr>
              <a:t>d</a:t>
            </a:r>
            <a:r>
              <a:rPr lang="fr-FR" sz="2000" dirty="0" smtClean="0">
                <a:latin typeface="Calibri" pitchFamily="34" charset="0"/>
              </a:rPr>
              <a:t>e cinq cents ans d’histoire commune.</a:t>
            </a:r>
          </a:p>
          <a:p>
            <a:r>
              <a:rPr lang="fr-FR" sz="2000" dirty="0" smtClean="0">
                <a:latin typeface="Calibri" pitchFamily="34" charset="0"/>
              </a:rPr>
              <a:t>Le</a:t>
            </a:r>
            <a:r>
              <a:rPr lang="fr-FR" sz="2000" dirty="0" smtClean="0">
                <a:latin typeface="Calibri" pitchFamily="34" charset="0"/>
              </a:rPr>
              <a:t> </a:t>
            </a:r>
            <a:r>
              <a:rPr lang="fr-FR" sz="2000" b="1" dirty="0" smtClean="0">
                <a:latin typeface="Calibri" pitchFamily="34" charset="0"/>
              </a:rPr>
              <a:t>Traité de Turin </a:t>
            </a:r>
            <a:r>
              <a:rPr lang="fr-FR" sz="2000" dirty="0" smtClean="0">
                <a:latin typeface="Calibri" pitchFamily="34" charset="0"/>
              </a:rPr>
              <a:t>du 24 mars 1860 officialisa la</a:t>
            </a:r>
          </a:p>
          <a:p>
            <a:r>
              <a:rPr lang="fr-FR" sz="2000" dirty="0" smtClean="0">
                <a:latin typeface="Calibri" pitchFamily="34" charset="0"/>
              </a:rPr>
              <a:t>Cession, même s’il fut dit qu’elle aurait été</a:t>
            </a:r>
          </a:p>
          <a:p>
            <a:r>
              <a:rPr lang="fr-FR" sz="2000" dirty="0" smtClean="0">
                <a:latin typeface="Calibri" pitchFamily="34" charset="0"/>
              </a:rPr>
              <a:t>subordonnée à un plébiscite</a:t>
            </a:r>
            <a:r>
              <a:rPr lang="fr-FR" sz="2000" dirty="0" smtClean="0">
                <a:latin typeface="Calibri" pitchFamily="34" charset="0"/>
              </a:rPr>
              <a:t> qui </a:t>
            </a:r>
            <a:r>
              <a:rPr lang="fr-FR" sz="2000" dirty="0" smtClean="0">
                <a:latin typeface="Calibri" pitchFamily="34" charset="0"/>
              </a:rPr>
              <a:t>devait se tenir</a:t>
            </a:r>
          </a:p>
          <a:p>
            <a:r>
              <a:rPr lang="fr-FR" sz="2000" dirty="0">
                <a:latin typeface="Calibri" pitchFamily="34" charset="0"/>
              </a:rPr>
              <a:t>p</a:t>
            </a:r>
            <a:r>
              <a:rPr lang="fr-FR" sz="2000" dirty="0" smtClean="0">
                <a:latin typeface="Calibri" pitchFamily="34" charset="0"/>
              </a:rPr>
              <a:t>eu de temps après.</a:t>
            </a:r>
            <a:endParaRPr lang="fr-FR" sz="2000" dirty="0" smtClean="0">
              <a:latin typeface="Calibri" pitchFamily="34" charset="0"/>
            </a:endParaRPr>
          </a:p>
          <a:p>
            <a:r>
              <a:rPr lang="fr-FR" sz="2000" dirty="0" smtClean="0">
                <a:latin typeface="Calibri" pitchFamily="34" charset="0"/>
              </a:rPr>
              <a:t>Le résultat de la consultation fut de 25.743 votes</a:t>
            </a:r>
          </a:p>
          <a:p>
            <a:r>
              <a:rPr lang="fr-FR" sz="2000" dirty="0" smtClean="0">
                <a:latin typeface="Calibri" pitchFamily="34" charset="0"/>
              </a:rPr>
              <a:t>pour</a:t>
            </a:r>
            <a:r>
              <a:rPr lang="fr-FR" sz="2000" dirty="0" smtClean="0">
                <a:latin typeface="Calibri" pitchFamily="34" charset="0"/>
              </a:rPr>
              <a:t> l’union à la France et 160 contre. La votation </a:t>
            </a:r>
          </a:p>
          <a:p>
            <a:r>
              <a:rPr lang="fr-FR" sz="2000" dirty="0">
                <a:latin typeface="Calibri" pitchFamily="34" charset="0"/>
              </a:rPr>
              <a:t>f</a:t>
            </a:r>
            <a:r>
              <a:rPr lang="fr-FR" sz="2000" dirty="0" smtClean="0">
                <a:latin typeface="Calibri" pitchFamily="34" charset="0"/>
              </a:rPr>
              <a:t>ut forteme</a:t>
            </a:r>
            <a:r>
              <a:rPr lang="fr-FR" sz="2000" dirty="0" smtClean="0">
                <a:latin typeface="Calibri" pitchFamily="34" charset="0"/>
              </a:rPr>
              <a:t>nt influencée par la volonté du </a:t>
            </a:r>
            <a:r>
              <a:rPr lang="fr-FR" sz="2000" dirty="0" err="1" smtClean="0">
                <a:latin typeface="Calibri" pitchFamily="34" charset="0"/>
              </a:rPr>
              <a:t>gou</a:t>
            </a:r>
            <a:r>
              <a:rPr lang="fr-FR" sz="2000" dirty="0" smtClean="0">
                <a:latin typeface="Calibri" pitchFamily="34" charset="0"/>
              </a:rPr>
              <a:t>-</a:t>
            </a:r>
          </a:p>
          <a:p>
            <a:r>
              <a:rPr lang="fr-FR" sz="2000" dirty="0" err="1" smtClean="0">
                <a:latin typeface="Calibri" pitchFamily="34" charset="0"/>
              </a:rPr>
              <a:t>vernement</a:t>
            </a:r>
            <a:r>
              <a:rPr lang="fr-FR" sz="2000" dirty="0" smtClean="0">
                <a:latin typeface="Calibri" pitchFamily="34" charset="0"/>
              </a:rPr>
              <a:t> piémontais de céder le comté  afin</a:t>
            </a:r>
          </a:p>
          <a:p>
            <a:r>
              <a:rPr lang="fr-FR" sz="2000" dirty="0" smtClean="0">
                <a:latin typeface="Calibri" pitchFamily="34" charset="0"/>
              </a:rPr>
              <a:t>de maintenir l’alliance avec la France </a:t>
            </a:r>
            <a:r>
              <a:rPr lang="fr-FR" sz="2000" dirty="0">
                <a:latin typeface="Calibri" pitchFamily="34" charset="0"/>
              </a:rPr>
              <a:t>e</a:t>
            </a:r>
            <a:r>
              <a:rPr lang="fr-FR" sz="2000" dirty="0" smtClean="0">
                <a:latin typeface="Calibri" pitchFamily="34" charset="0"/>
              </a:rPr>
              <a:t>n fonction</a:t>
            </a:r>
          </a:p>
          <a:p>
            <a:r>
              <a:rPr lang="fr-FR" sz="2000" dirty="0" smtClean="0">
                <a:latin typeface="Calibri" pitchFamily="34" charset="0"/>
              </a:rPr>
              <a:t>antiautrichienne</a:t>
            </a:r>
            <a:r>
              <a:rPr lang="fr-FR" sz="2000" dirty="0" smtClean="0">
                <a:latin typeface="Calibri" pitchFamily="34" charset="0"/>
              </a:rPr>
              <a:t>.</a:t>
            </a:r>
          </a:p>
          <a:p>
            <a:endParaRPr lang="fr-FR" sz="2000" dirty="0" smtClean="0">
              <a:latin typeface="Calibri" pitchFamily="34" charset="0"/>
            </a:endParaRPr>
          </a:p>
          <a:p>
            <a:endParaRPr lang="it-IT" sz="2000" dirty="0">
              <a:latin typeface="Calibri" pitchFamily="34" charset="0"/>
            </a:endParaRPr>
          </a:p>
          <a:p>
            <a:r>
              <a:rPr lang="it-IT" sz="2000" dirty="0">
                <a:latin typeface="Calibri" pitchFamily="34" charset="0"/>
              </a:rPr>
              <a:t>				                      </a:t>
            </a:r>
            <a:r>
              <a:rPr lang="fr-FR" sz="1600" b="1" dirty="0" smtClean="0">
                <a:latin typeface="Calibri" pitchFamily="34" charset="0"/>
              </a:rPr>
              <a:t>En jaune </a:t>
            </a:r>
            <a:r>
              <a:rPr lang="fr-FR" sz="1600" b="1" dirty="0" smtClean="0">
                <a:latin typeface="Calibri" pitchFamily="34" charset="0"/>
              </a:rPr>
              <a:t>la partie restée aux Savoie, en</a:t>
            </a:r>
          </a:p>
          <a:p>
            <a:r>
              <a:rPr lang="fr-FR" sz="1600" b="1" dirty="0">
                <a:latin typeface="Calibri" pitchFamily="34" charset="0"/>
              </a:rPr>
              <a:t> </a:t>
            </a:r>
            <a:r>
              <a:rPr lang="fr-FR" sz="1600" b="1" dirty="0" smtClean="0">
                <a:latin typeface="Calibri" pitchFamily="34" charset="0"/>
              </a:rPr>
              <a:t>                                                                                                          marron</a:t>
            </a:r>
            <a:r>
              <a:rPr lang="fr-FR" sz="1600" b="1" dirty="0" smtClean="0">
                <a:latin typeface="Calibri" pitchFamily="34" charset="0"/>
              </a:rPr>
              <a:t> clair celle cédée </a:t>
            </a:r>
            <a:r>
              <a:rPr lang="fr-FR" sz="1600" b="1" dirty="0" smtClean="0">
                <a:latin typeface="Calibri" pitchFamily="34" charset="0"/>
              </a:rPr>
              <a:t>à </a:t>
            </a:r>
            <a:r>
              <a:rPr lang="fr-FR" sz="1600" b="1" dirty="0" smtClean="0">
                <a:latin typeface="Calibri" pitchFamily="34" charset="0"/>
              </a:rPr>
              <a:t>la France.</a:t>
            </a:r>
          </a:p>
          <a:p>
            <a:endParaRPr lang="fr-FR" sz="2000" dirty="0" smtClean="0">
              <a:latin typeface="Calibri" pitchFamily="34" charset="0"/>
            </a:endParaRPr>
          </a:p>
          <a:p>
            <a:r>
              <a:rPr lang="it-IT" sz="2000" dirty="0" smtClean="0">
                <a:latin typeface="Calibri" pitchFamily="34" charset="0"/>
              </a:rPr>
              <a:t>   </a:t>
            </a:r>
            <a:endParaRPr lang="it-IT" sz="2000" dirty="0">
              <a:latin typeface="Calibri" pitchFamily="34" charset="0"/>
            </a:endParaRPr>
          </a:p>
        </p:txBody>
      </p:sp>
      <p:pic>
        <p:nvPicPr>
          <p:cNvPr id="25615" name="Picture 2" descr="C:\Users\Bellosta\Desktop\Contea_di_Nizza[1].jpg"/>
          <p:cNvPicPr>
            <a:picLocks noChangeAspect="1" noChangeArrowheads="1"/>
          </p:cNvPicPr>
          <p:nvPr/>
        </p:nvPicPr>
        <p:blipFill>
          <a:blip r:embed="rId4"/>
          <a:srcRect/>
          <a:stretch>
            <a:fillRect/>
          </a:stretch>
        </p:blipFill>
        <p:spPr bwMode="auto">
          <a:xfrm>
            <a:off x="5508625" y="1052513"/>
            <a:ext cx="3635375" cy="4897437"/>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1"/>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2</a:t>
            </a:r>
          </a:p>
        </p:txBody>
      </p:sp>
      <p:grpSp>
        <p:nvGrpSpPr>
          <p:cNvPr id="26626" name="Group 2"/>
          <p:cNvGrpSpPr>
            <a:grpSpLocks/>
          </p:cNvGrpSpPr>
          <p:nvPr/>
        </p:nvGrpSpPr>
        <p:grpSpPr bwMode="auto">
          <a:xfrm>
            <a:off x="228600" y="268288"/>
            <a:ext cx="8915400" cy="6589712"/>
            <a:chOff x="0" y="0"/>
            <a:chExt cx="5616" cy="4151"/>
          </a:xfrm>
        </p:grpSpPr>
        <p:sp>
          <p:nvSpPr>
            <p:cNvPr id="26647" name="AutoShape 3"/>
            <p:cNvSpPr>
              <a:spLocks/>
            </p:cNvSpPr>
            <p:nvPr/>
          </p:nvSpPr>
          <p:spPr bwMode="auto">
            <a:xfrm>
              <a:off x="0" y="0"/>
              <a:ext cx="5616" cy="4151"/>
            </a:xfrm>
            <a:prstGeom prst="rtTriangle">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6627" name="Group 4"/>
          <p:cNvGrpSpPr>
            <a:grpSpLocks/>
          </p:cNvGrpSpPr>
          <p:nvPr/>
        </p:nvGrpSpPr>
        <p:grpSpPr bwMode="auto">
          <a:xfrm>
            <a:off x="5754688" y="5661025"/>
            <a:ext cx="3389312" cy="685800"/>
            <a:chOff x="0" y="0"/>
            <a:chExt cx="2135" cy="432"/>
          </a:xfrm>
        </p:grpSpPr>
        <p:sp>
          <p:nvSpPr>
            <p:cNvPr id="26646" name="Rectangle 5"/>
            <p:cNvSpPr>
              <a:spLocks/>
            </p:cNvSpPr>
            <p:nvPr/>
          </p:nvSpPr>
          <p:spPr bwMode="auto">
            <a:xfrm>
              <a:off x="0" y="0"/>
              <a:ext cx="2135" cy="432"/>
            </a:xfrm>
            <a:prstGeom prst="rect">
              <a:avLst/>
            </a:prstGeom>
            <a:solidFill>
              <a:srgbClr val="CCFFFF">
                <a:alpha val="48627"/>
              </a:srgbClr>
            </a:solidFill>
            <a:ln w="12700">
              <a:noFill/>
              <a:miter lim="800000"/>
              <a:headEnd/>
              <a:tailEnd/>
            </a:ln>
          </p:spPr>
          <p:txBody>
            <a:bodyPr lIns="0" tIns="0" rIns="0" bIns="0"/>
            <a:lstStyle/>
            <a:p>
              <a:endParaRPr lang="it-IT">
                <a:latin typeface="Calibri" pitchFamily="34" charset="0"/>
              </a:endParaRPr>
            </a:p>
          </p:txBody>
        </p:sp>
      </p:grpSp>
      <p:grpSp>
        <p:nvGrpSpPr>
          <p:cNvPr id="26628" name="Group 6"/>
          <p:cNvGrpSpPr>
            <a:grpSpLocks/>
          </p:cNvGrpSpPr>
          <p:nvPr/>
        </p:nvGrpSpPr>
        <p:grpSpPr bwMode="auto">
          <a:xfrm>
            <a:off x="15875" y="1052513"/>
            <a:ext cx="9128125" cy="1320800"/>
            <a:chOff x="0" y="0"/>
            <a:chExt cx="5750" cy="832"/>
          </a:xfrm>
        </p:grpSpPr>
        <p:sp>
          <p:nvSpPr>
            <p:cNvPr id="26645" name="Rectangle 7"/>
            <p:cNvSpPr>
              <a:spLocks/>
            </p:cNvSpPr>
            <p:nvPr/>
          </p:nvSpPr>
          <p:spPr bwMode="auto">
            <a:xfrm>
              <a:off x="0" y="0"/>
              <a:ext cx="5750" cy="832"/>
            </a:xfrm>
            <a:prstGeom prst="rect">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6629" name="Group 8"/>
          <p:cNvGrpSpPr>
            <a:grpSpLocks/>
          </p:cNvGrpSpPr>
          <p:nvPr/>
        </p:nvGrpSpPr>
        <p:grpSpPr bwMode="auto">
          <a:xfrm>
            <a:off x="5718175" y="6350"/>
            <a:ext cx="3298825" cy="6854825"/>
            <a:chOff x="0" y="0"/>
            <a:chExt cx="2077" cy="4318"/>
          </a:xfrm>
        </p:grpSpPr>
        <p:grpSp>
          <p:nvGrpSpPr>
            <p:cNvPr id="26643" name="Group 9"/>
            <p:cNvGrpSpPr>
              <a:grpSpLocks/>
            </p:cNvGrpSpPr>
            <p:nvPr/>
          </p:nvGrpSpPr>
          <p:grpSpPr bwMode="auto">
            <a:xfrm>
              <a:off x="0" y="0"/>
              <a:ext cx="2077" cy="4318"/>
              <a:chOff x="0" y="0"/>
              <a:chExt cx="2077" cy="4318"/>
            </a:xfrm>
          </p:grpSpPr>
          <p:sp>
            <p:nvSpPr>
              <p:cNvPr id="26644" name="AutoShape 10"/>
              <p:cNvSpPr>
                <a:spLocks/>
              </p:cNvSpPr>
              <p:nvPr/>
            </p:nvSpPr>
            <p:spPr bwMode="auto">
              <a:xfrm>
                <a:off x="0" y="0"/>
                <a:ext cx="2077" cy="4318"/>
              </a:xfrm>
              <a:custGeom>
                <a:avLst/>
                <a:gdLst>
                  <a:gd name="T0" fmla="*/ 2077 w 21139"/>
                  <a:gd name="T1" fmla="*/ 4318 h 21600"/>
                  <a:gd name="T2" fmla="*/ 2 w 21139"/>
                  <a:gd name="T3" fmla="*/ 2074 h 21600"/>
                  <a:gd name="T4" fmla="*/ 2058 w 21139"/>
                  <a:gd name="T5" fmla="*/ 0 h 21600"/>
                  <a:gd name="T6" fmla="*/ 0 60000 65536"/>
                  <a:gd name="T7" fmla="*/ 0 60000 65536"/>
                  <a:gd name="T8" fmla="*/ 0 60000 65536"/>
                  <a:gd name="T9" fmla="*/ 0 w 21139"/>
                  <a:gd name="T10" fmla="*/ 0 h 21600"/>
                  <a:gd name="T11" fmla="*/ 21139 w 21139"/>
                  <a:gd name="T12" fmla="*/ 21600 h 21600"/>
                </a:gdLst>
                <a:ahLst/>
                <a:cxnLst>
                  <a:cxn ang="T6">
                    <a:pos x="T0" y="T1"/>
                  </a:cxn>
                  <a:cxn ang="T7">
                    <a:pos x="T2" y="T3"/>
                  </a:cxn>
                  <a:cxn ang="T8">
                    <a:pos x="T4" y="T5"/>
                  </a:cxn>
                </a:cxnLst>
                <a:rect l="T9" t="T10" r="T11" b="T12"/>
                <a:pathLst>
                  <a:path w="21139" h="21600">
                    <a:moveTo>
                      <a:pt x="21139" y="21600"/>
                    </a:moveTo>
                    <a:cubicBezTo>
                      <a:pt x="8996" y="21365"/>
                      <a:pt x="-461" y="16338"/>
                      <a:pt x="17" y="10373"/>
                    </a:cubicBezTo>
                    <a:cubicBezTo>
                      <a:pt x="466" y="4773"/>
                      <a:pt x="9551" y="270"/>
                      <a:pt x="20945" y="0"/>
                    </a:cubicBezTo>
                  </a:path>
                </a:pathLst>
              </a:custGeom>
              <a:noFill/>
              <a:ln w="12700">
                <a:solidFill>
                  <a:srgbClr val="CCFFFF"/>
                </a:solidFill>
                <a:miter lim="800000"/>
                <a:headEnd/>
                <a:tailEnd/>
              </a:ln>
            </p:spPr>
            <p:txBody>
              <a:bodyPr lIns="0" tIns="0" rIns="0" bIns="0"/>
              <a:lstStyle/>
              <a:p>
                <a:endParaRPr lang="it-IT"/>
              </a:p>
            </p:txBody>
          </p:sp>
        </p:grpSp>
      </p:grpSp>
      <p:grpSp>
        <p:nvGrpSpPr>
          <p:cNvPr id="26630" name="Group 11"/>
          <p:cNvGrpSpPr>
            <a:grpSpLocks/>
          </p:cNvGrpSpPr>
          <p:nvPr/>
        </p:nvGrpSpPr>
        <p:grpSpPr bwMode="auto">
          <a:xfrm>
            <a:off x="6935788" y="-6350"/>
            <a:ext cx="2178050" cy="1535113"/>
            <a:chOff x="0" y="0"/>
            <a:chExt cx="1372" cy="967"/>
          </a:xfrm>
        </p:grpSpPr>
        <p:grpSp>
          <p:nvGrpSpPr>
            <p:cNvPr id="26641" name="Group 12"/>
            <p:cNvGrpSpPr>
              <a:grpSpLocks/>
            </p:cNvGrpSpPr>
            <p:nvPr/>
          </p:nvGrpSpPr>
          <p:grpSpPr bwMode="auto">
            <a:xfrm>
              <a:off x="0" y="0"/>
              <a:ext cx="1372" cy="967"/>
              <a:chOff x="0" y="0"/>
              <a:chExt cx="1372" cy="967"/>
            </a:xfrm>
          </p:grpSpPr>
          <p:sp>
            <p:nvSpPr>
              <p:cNvPr id="26642" name="AutoShape 13"/>
              <p:cNvSpPr>
                <a:spLocks/>
              </p:cNvSpPr>
              <p:nvPr/>
            </p:nvSpPr>
            <p:spPr bwMode="auto">
              <a:xfrm>
                <a:off x="0" y="0"/>
                <a:ext cx="1372" cy="967"/>
              </a:xfrm>
              <a:custGeom>
                <a:avLst/>
                <a:gdLst>
                  <a:gd name="T0" fmla="*/ 1372 w 21600"/>
                  <a:gd name="T1" fmla="*/ 967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11957" y="21415"/>
                      <a:pt x="3382" y="12840"/>
                      <a:pt x="0" y="0"/>
                    </a:cubicBezTo>
                  </a:path>
                </a:pathLst>
              </a:custGeom>
              <a:noFill/>
              <a:ln w="12700">
                <a:solidFill>
                  <a:srgbClr val="CCFFFF"/>
                </a:solidFill>
                <a:miter lim="800000"/>
                <a:headEnd/>
                <a:tailEnd/>
              </a:ln>
            </p:spPr>
            <p:txBody>
              <a:bodyPr lIns="0" tIns="0" rIns="0" bIns="0"/>
              <a:lstStyle/>
              <a:p>
                <a:endParaRPr lang="it-IT"/>
              </a:p>
            </p:txBody>
          </p:sp>
        </p:grpSp>
      </p:grpSp>
      <p:sp>
        <p:nvSpPr>
          <p:cNvPr id="26631" name="Line 14"/>
          <p:cNvSpPr>
            <a:spLocks noChangeShapeType="1"/>
          </p:cNvSpPr>
          <p:nvPr/>
        </p:nvSpPr>
        <p:spPr bwMode="auto">
          <a:xfrm rot="10800000">
            <a:off x="6672263" y="146050"/>
            <a:ext cx="2384425" cy="2703513"/>
          </a:xfrm>
          <a:prstGeom prst="line">
            <a:avLst/>
          </a:prstGeom>
          <a:noFill/>
          <a:ln w="12700">
            <a:solidFill>
              <a:srgbClr val="CCFFFF"/>
            </a:solidFill>
            <a:round/>
            <a:headEnd/>
            <a:tailEnd/>
          </a:ln>
        </p:spPr>
        <p:txBody>
          <a:bodyPr/>
          <a:lstStyle/>
          <a:p>
            <a:endParaRPr lang="it-IT"/>
          </a:p>
        </p:txBody>
      </p:sp>
      <p:sp>
        <p:nvSpPr>
          <p:cNvPr id="26632" name="Line 15"/>
          <p:cNvSpPr>
            <a:spLocks noChangeShapeType="1"/>
          </p:cNvSpPr>
          <p:nvPr/>
        </p:nvSpPr>
        <p:spPr bwMode="auto">
          <a:xfrm>
            <a:off x="7243763" y="-7938"/>
            <a:ext cx="1587" cy="6807201"/>
          </a:xfrm>
          <a:prstGeom prst="line">
            <a:avLst/>
          </a:prstGeom>
          <a:noFill/>
          <a:ln w="12700">
            <a:solidFill>
              <a:srgbClr val="CCFFFF"/>
            </a:solidFill>
            <a:round/>
            <a:headEnd/>
            <a:tailEnd/>
          </a:ln>
        </p:spPr>
        <p:txBody>
          <a:bodyPr/>
          <a:lstStyle/>
          <a:p>
            <a:endParaRPr lang="it-IT"/>
          </a:p>
        </p:txBody>
      </p:sp>
      <p:sp>
        <p:nvSpPr>
          <p:cNvPr id="26633" name="Line 16"/>
          <p:cNvSpPr>
            <a:spLocks noChangeShapeType="1"/>
          </p:cNvSpPr>
          <p:nvPr/>
        </p:nvSpPr>
        <p:spPr bwMode="auto">
          <a:xfrm>
            <a:off x="4763" y="596900"/>
            <a:ext cx="9139237" cy="1588"/>
          </a:xfrm>
          <a:prstGeom prst="line">
            <a:avLst/>
          </a:prstGeom>
          <a:noFill/>
          <a:ln w="12700">
            <a:solidFill>
              <a:srgbClr val="CCFFFF"/>
            </a:solidFill>
            <a:round/>
            <a:headEnd/>
            <a:tailEnd/>
          </a:ln>
        </p:spPr>
        <p:txBody>
          <a:bodyPr/>
          <a:lstStyle/>
          <a:p>
            <a:endParaRPr lang="it-IT"/>
          </a:p>
        </p:txBody>
      </p:sp>
      <p:sp>
        <p:nvSpPr>
          <p:cNvPr id="26634" name="Rectangle 17"/>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1</a:t>
            </a:r>
          </a:p>
        </p:txBody>
      </p:sp>
      <p:sp>
        <p:nvSpPr>
          <p:cNvPr id="16403" name="Rectangle 19"/>
          <p:cNvSpPr>
            <a:spLocks noGrp="1" noChangeArrowheads="1"/>
          </p:cNvSpPr>
          <p:nvPr>
            <p:ph type="body" idx="1"/>
          </p:nvPr>
        </p:nvSpPr>
        <p:spPr>
          <a:xfrm>
            <a:off x="257175" y="1143000"/>
            <a:ext cx="8886825" cy="5715000"/>
          </a:xfrm>
        </p:spPr>
        <p:txBody>
          <a:bodyPr lIns="38100" tIns="38100" rIns="-6350" bIns="38100" rtlCol="0">
            <a:normAutofit/>
          </a:bodyPr>
          <a:lstStyle/>
          <a:p>
            <a:pPr eaLnBrk="1" fontAlgn="auto" hangingPunct="1">
              <a:spcAft>
                <a:spcPts val="0"/>
              </a:spcAft>
              <a:buFont typeface="Arial" pitchFamily="34" charset="0"/>
              <a:buNone/>
              <a:defRPr/>
            </a:pPr>
            <a:endParaRPr lang="it-IT" dirty="0" smtClean="0">
              <a:latin typeface="Comic Sans MS" pitchFamily="66" charset="0"/>
            </a:endParaRPr>
          </a:p>
          <a:p>
            <a:pPr marL="358775" eaLnBrk="1" fontAlgn="auto" hangingPunct="1">
              <a:spcAft>
                <a:spcPts val="0"/>
              </a:spcAft>
              <a:buFont typeface="Arial" pitchFamily="34" charset="0"/>
              <a:buNone/>
              <a:defRPr/>
            </a:pPr>
            <a:endParaRPr lang="en-US" dirty="0" smtClean="0"/>
          </a:p>
        </p:txBody>
      </p:sp>
      <p:sp>
        <p:nvSpPr>
          <p:cNvPr id="26636" name="Titolo 1"/>
          <p:cNvSpPr>
            <a:spLocks noGrp="1"/>
          </p:cNvSpPr>
          <p:nvPr>
            <p:ph type="title"/>
          </p:nvPr>
        </p:nvSpPr>
        <p:spPr>
          <a:xfrm>
            <a:off x="381000" y="304800"/>
            <a:ext cx="8367713" cy="747713"/>
          </a:xfrm>
          <a:solidFill>
            <a:schemeClr val="bg1"/>
          </a:solidFill>
        </p:spPr>
        <p:txBody>
          <a:bodyPr/>
          <a:lstStyle/>
          <a:p>
            <a:pPr eaLnBrk="1" hangingPunct="1"/>
            <a:r>
              <a:rPr lang="it-IT" sz="2800" dirty="0" smtClean="0">
                <a:latin typeface="Comic Sans MS" pitchFamily="66" charset="0"/>
              </a:rPr>
              <a:t>La </a:t>
            </a:r>
            <a:r>
              <a:rPr lang="it-IT" sz="2800" dirty="0" err="1" smtClean="0">
                <a:latin typeface="Comic Sans MS" pitchFamily="66" charset="0"/>
              </a:rPr>
              <a:t>cession</a:t>
            </a:r>
            <a:r>
              <a:rPr lang="it-IT" sz="2800" dirty="0" smtClean="0">
                <a:latin typeface="Comic Sans MS" pitchFamily="66" charset="0"/>
              </a:rPr>
              <a:t> de </a:t>
            </a:r>
            <a:r>
              <a:rPr lang="it-IT" sz="2800" dirty="0" err="1" smtClean="0">
                <a:latin typeface="Comic Sans MS" pitchFamily="66" charset="0"/>
              </a:rPr>
              <a:t>Nice</a:t>
            </a:r>
            <a:endParaRPr lang="it-IT" sz="2800" dirty="0" smtClean="0">
              <a:latin typeface="Comic Sans MS" pitchFamily="66" charset="0"/>
            </a:endParaRPr>
          </a:p>
        </p:txBody>
      </p:sp>
      <p:sp>
        <p:nvSpPr>
          <p:cNvPr id="26637" name="Rettangolo 21"/>
          <p:cNvSpPr>
            <a:spLocks noChangeArrowheads="1"/>
          </p:cNvSpPr>
          <p:nvPr/>
        </p:nvSpPr>
        <p:spPr bwMode="auto">
          <a:xfrm>
            <a:off x="395288" y="1341438"/>
            <a:ext cx="8748712" cy="4262705"/>
          </a:xfrm>
          <a:prstGeom prst="rect">
            <a:avLst/>
          </a:prstGeom>
          <a:noFill/>
          <a:ln w="9525">
            <a:noFill/>
            <a:miter lim="800000"/>
            <a:headEnd/>
            <a:tailEnd/>
          </a:ln>
        </p:spPr>
        <p:txBody>
          <a:bodyPr>
            <a:spAutoFit/>
          </a:bodyPr>
          <a:lstStyle/>
          <a:p>
            <a:pPr algn="just"/>
            <a:r>
              <a:rPr lang="it-IT" sz="2200" dirty="0">
                <a:latin typeface="Calibri" pitchFamily="34" charset="0"/>
              </a:rPr>
              <a:t>			  </a:t>
            </a:r>
            <a:r>
              <a:rPr lang="fr-FR" sz="2100" dirty="0" smtClean="0">
                <a:latin typeface="Calibri" pitchFamily="34" charset="0"/>
              </a:rPr>
              <a:t>Garibaldi s’opposa tenacement à la cession  de sa			   la sua  </a:t>
            </a:r>
            <a:r>
              <a:rPr lang="fr-FR" sz="2100" dirty="0">
                <a:latin typeface="Calibri" pitchFamily="34" charset="0"/>
              </a:rPr>
              <a:t> </a:t>
            </a:r>
            <a:r>
              <a:rPr lang="fr-FR" sz="2100" dirty="0" smtClean="0">
                <a:latin typeface="Calibri" pitchFamily="34" charset="0"/>
              </a:rPr>
              <a:t> ville </a:t>
            </a:r>
            <a:r>
              <a:rPr lang="fr-FR" sz="2100" dirty="0" smtClean="0">
                <a:latin typeface="Calibri" pitchFamily="34" charset="0"/>
              </a:rPr>
              <a:t>natale à la France, en soutenant que le </a:t>
            </a:r>
            <a:r>
              <a:rPr lang="fr-FR" sz="2100" dirty="0" err="1" smtClean="0">
                <a:latin typeface="Calibri" pitchFamily="34" charset="0"/>
              </a:rPr>
              <a:t>plébi</a:t>
            </a:r>
            <a:r>
              <a:rPr lang="fr-FR" sz="2100" dirty="0" smtClean="0">
                <a:latin typeface="Calibri" pitchFamily="34" charset="0"/>
              </a:rPr>
              <a:t>-</a:t>
            </a:r>
          </a:p>
          <a:p>
            <a:pPr algn="just"/>
            <a:r>
              <a:rPr lang="fr-FR" sz="2100" dirty="0" smtClean="0">
                <a:latin typeface="Calibri" pitchFamily="34" charset="0"/>
              </a:rPr>
              <a:t> 			   </a:t>
            </a:r>
            <a:r>
              <a:rPr lang="fr-FR" sz="2100" dirty="0" err="1" smtClean="0">
                <a:latin typeface="Calibri" pitchFamily="34" charset="0"/>
              </a:rPr>
              <a:t>scite</a:t>
            </a:r>
            <a:r>
              <a:rPr lang="fr-FR" sz="2100" dirty="0" smtClean="0">
                <a:latin typeface="Calibri" pitchFamily="34" charset="0"/>
              </a:rPr>
              <a:t> avait été vicié par des brouilles (“</a:t>
            </a:r>
            <a:r>
              <a:rPr lang="fr-FR" sz="2100" i="1" dirty="0" smtClean="0">
                <a:latin typeface="Calibri" pitchFamily="34" charset="0"/>
              </a:rPr>
              <a:t>Nice et la </a:t>
            </a:r>
          </a:p>
          <a:p>
            <a:pPr algn="just"/>
            <a:r>
              <a:rPr lang="fr-FR" sz="2100" i="1" dirty="0">
                <a:latin typeface="Calibri" pitchFamily="34" charset="0"/>
              </a:rPr>
              <a:t> </a:t>
            </a:r>
            <a:r>
              <a:rPr lang="fr-FR" sz="2100" i="1" dirty="0" smtClean="0">
                <a:latin typeface="Calibri" pitchFamily="34" charset="0"/>
              </a:rPr>
              <a:t>             </a:t>
            </a:r>
            <a:r>
              <a:rPr lang="fr-FR" sz="2100" i="1" dirty="0" smtClean="0">
                <a:latin typeface="Calibri" pitchFamily="34" charset="0"/>
              </a:rPr>
              <a:t>                                   Corse sont français comme je suis Tartare!</a:t>
            </a:r>
            <a:r>
              <a:rPr lang="fr-FR" sz="2100" dirty="0" smtClean="0">
                <a:latin typeface="Calibri" pitchFamily="34" charset="0"/>
              </a:rPr>
              <a:t>”). </a:t>
            </a:r>
          </a:p>
          <a:p>
            <a:pPr algn="just"/>
            <a:r>
              <a:rPr lang="fr-FR" sz="2100" dirty="0" smtClean="0">
                <a:latin typeface="Calibri" pitchFamily="34" charset="0"/>
              </a:rPr>
              <a:t>			   A Nice il y eut des émeutes, appelés “Vêpres</a:t>
            </a:r>
          </a:p>
          <a:p>
            <a:pPr algn="just"/>
            <a:r>
              <a:rPr lang="fr-FR" sz="2100" dirty="0">
                <a:latin typeface="Calibri" pitchFamily="34" charset="0"/>
              </a:rPr>
              <a:t> </a:t>
            </a:r>
            <a:r>
              <a:rPr lang="fr-FR" sz="2100" dirty="0" smtClean="0">
                <a:latin typeface="Calibri" pitchFamily="34" charset="0"/>
              </a:rPr>
              <a:t>                                                </a:t>
            </a:r>
            <a:r>
              <a:rPr lang="fr-FR" sz="2100" dirty="0" smtClean="0">
                <a:latin typeface="Calibri" pitchFamily="34" charset="0"/>
              </a:rPr>
              <a:t>Niçois”, qui réclamaient le retour de la ville et de </a:t>
            </a:r>
          </a:p>
          <a:p>
            <a:pPr algn="just"/>
            <a:r>
              <a:rPr lang="fr-FR" sz="2100" dirty="0">
                <a:latin typeface="Calibri" pitchFamily="34" charset="0"/>
              </a:rPr>
              <a:t>s</a:t>
            </a:r>
            <a:r>
              <a:rPr lang="fr-FR" sz="2100" dirty="0" smtClean="0">
                <a:latin typeface="Calibri" pitchFamily="34" charset="0"/>
              </a:rPr>
              <a:t>on territoire</a:t>
            </a:r>
            <a:r>
              <a:rPr lang="fr-FR" sz="2100" dirty="0" smtClean="0">
                <a:latin typeface="Calibri" pitchFamily="34" charset="0"/>
              </a:rPr>
              <a:t> à l’Italie. Plus de 11.000 Niçois refusèrent le rattachement à la France et émigrèrent en Italie, principalement à Turin</a:t>
            </a:r>
          </a:p>
          <a:p>
            <a:pPr algn="just"/>
            <a:r>
              <a:rPr lang="fr-FR" sz="2100" dirty="0" smtClean="0">
                <a:latin typeface="Calibri" pitchFamily="34" charset="0"/>
              </a:rPr>
              <a:t>et Gênes (</a:t>
            </a:r>
            <a:r>
              <a:rPr lang="fr-FR" sz="2100" b="1" dirty="0" smtClean="0">
                <a:latin typeface="Calibri" pitchFamily="34" charset="0"/>
              </a:rPr>
              <a:t>exode niçoise</a:t>
            </a:r>
            <a:r>
              <a:rPr lang="fr-FR" sz="2100" dirty="0" smtClean="0">
                <a:latin typeface="Calibri" pitchFamily="34" charset="0"/>
              </a:rPr>
              <a:t>).  Le gouvernement français </a:t>
            </a:r>
          </a:p>
          <a:p>
            <a:pPr algn="just"/>
            <a:r>
              <a:rPr lang="fr-FR" sz="2100" dirty="0">
                <a:latin typeface="Calibri" pitchFamily="34" charset="0"/>
              </a:rPr>
              <a:t>f</a:t>
            </a:r>
            <a:r>
              <a:rPr lang="fr-FR" sz="2100" dirty="0" smtClean="0">
                <a:latin typeface="Calibri" pitchFamily="34" charset="0"/>
              </a:rPr>
              <a:t>erma les</a:t>
            </a:r>
            <a:r>
              <a:rPr lang="fr-FR" sz="2100" dirty="0" smtClean="0">
                <a:latin typeface="Calibri" pitchFamily="34" charset="0"/>
              </a:rPr>
              <a:t> journaux niçois de  langue italienne (</a:t>
            </a:r>
            <a:r>
              <a:rPr lang="fr-FR" sz="2100" i="1" dirty="0" smtClean="0">
                <a:latin typeface="Calibri" pitchFamily="34" charset="0"/>
              </a:rPr>
              <a:t>Il </a:t>
            </a:r>
            <a:r>
              <a:rPr lang="fr-FR" sz="2100" i="1" dirty="0" err="1" smtClean="0">
                <a:latin typeface="Calibri" pitchFamily="34" charset="0"/>
              </a:rPr>
              <a:t>Nizzar</a:t>
            </a:r>
            <a:r>
              <a:rPr lang="fr-FR" sz="2100" i="1" dirty="0" smtClean="0">
                <a:latin typeface="Calibri" pitchFamily="34" charset="0"/>
              </a:rPr>
              <a:t>-</a:t>
            </a:r>
          </a:p>
          <a:p>
            <a:pPr algn="just"/>
            <a:r>
              <a:rPr lang="fr-FR" sz="2100" i="1" dirty="0" smtClean="0">
                <a:latin typeface="Calibri" pitchFamily="34" charset="0"/>
              </a:rPr>
              <a:t>do, La Voce di </a:t>
            </a:r>
            <a:r>
              <a:rPr lang="fr-FR" sz="2100" i="1" dirty="0" err="1" smtClean="0">
                <a:latin typeface="Calibri" pitchFamily="34" charset="0"/>
              </a:rPr>
              <a:t>Nizza</a:t>
            </a:r>
            <a:r>
              <a:rPr lang="fr-FR" sz="2100" i="1" dirty="0" smtClean="0">
                <a:latin typeface="Calibri" pitchFamily="34" charset="0"/>
              </a:rPr>
              <a:t>,  Il </a:t>
            </a:r>
            <a:r>
              <a:rPr lang="fr-FR" sz="2100" i="1" dirty="0" err="1" smtClean="0">
                <a:latin typeface="Calibri" pitchFamily="34" charset="0"/>
              </a:rPr>
              <a:t>pensiero</a:t>
            </a:r>
            <a:r>
              <a:rPr lang="fr-FR" sz="2100" i="1" dirty="0" smtClean="0">
                <a:latin typeface="Calibri" pitchFamily="34" charset="0"/>
              </a:rPr>
              <a:t> di </a:t>
            </a:r>
            <a:r>
              <a:rPr lang="fr-FR" sz="2100" i="1" dirty="0" err="1" smtClean="0">
                <a:latin typeface="Calibri" pitchFamily="34" charset="0"/>
              </a:rPr>
              <a:t>Nizza</a:t>
            </a:r>
            <a:r>
              <a:rPr lang="fr-FR" sz="2100" i="1" dirty="0" smtClean="0">
                <a:latin typeface="Calibri" pitchFamily="34" charset="0"/>
              </a:rPr>
              <a:t>).</a:t>
            </a:r>
          </a:p>
          <a:p>
            <a:pPr algn="just"/>
            <a:r>
              <a:rPr lang="it-IT" sz="2100" dirty="0" smtClean="0">
                <a:latin typeface="Calibri" pitchFamily="34" charset="0"/>
              </a:rPr>
              <a:t> </a:t>
            </a:r>
            <a:endParaRPr lang="it-IT" sz="2100" dirty="0">
              <a:latin typeface="Calibri" pitchFamily="34" charset="0"/>
            </a:endParaRPr>
          </a:p>
          <a:p>
            <a:endParaRPr lang="it-IT" dirty="0">
              <a:latin typeface="Calibri" pitchFamily="34" charset="0"/>
            </a:endParaRPr>
          </a:p>
        </p:txBody>
      </p:sp>
      <p:pic>
        <p:nvPicPr>
          <p:cNvPr id="26638" name="Picture 3" descr="C:\Users\Bellosta\Desktop\324-180-giuseppe_garibaldi[1].jpg"/>
          <p:cNvPicPr>
            <a:picLocks noChangeAspect="1" noChangeArrowheads="1"/>
          </p:cNvPicPr>
          <p:nvPr/>
        </p:nvPicPr>
        <p:blipFill>
          <a:blip r:embed="rId2"/>
          <a:srcRect/>
          <a:stretch>
            <a:fillRect/>
          </a:stretch>
        </p:blipFill>
        <p:spPr bwMode="auto">
          <a:xfrm>
            <a:off x="179388" y="1052513"/>
            <a:ext cx="3086100" cy="2232025"/>
          </a:xfrm>
          <a:prstGeom prst="rect">
            <a:avLst/>
          </a:prstGeom>
          <a:noFill/>
          <a:ln w="9525">
            <a:noFill/>
            <a:miter lim="800000"/>
            <a:headEnd/>
            <a:tailEnd/>
          </a:ln>
        </p:spPr>
      </p:pic>
      <p:pic>
        <p:nvPicPr>
          <p:cNvPr id="26639" name="Picture 4" descr="C:\Users\Bellosta\Desktop\Il_Nizzardo[1].jpg"/>
          <p:cNvPicPr>
            <a:picLocks noChangeAspect="1" noChangeArrowheads="1"/>
          </p:cNvPicPr>
          <p:nvPr/>
        </p:nvPicPr>
        <p:blipFill>
          <a:blip r:embed="rId3"/>
          <a:srcRect/>
          <a:stretch>
            <a:fillRect/>
          </a:stretch>
        </p:blipFill>
        <p:spPr bwMode="auto">
          <a:xfrm>
            <a:off x="6443663" y="3644900"/>
            <a:ext cx="2520950" cy="3141663"/>
          </a:xfrm>
          <a:prstGeom prst="rect">
            <a:avLst/>
          </a:prstGeom>
          <a:noFill/>
          <a:ln w="9525">
            <a:noFill/>
            <a:miter lim="800000"/>
            <a:headEnd/>
            <a:tailEnd/>
          </a:ln>
        </p:spPr>
      </p:pic>
      <p:pic>
        <p:nvPicPr>
          <p:cNvPr id="26640" name="Picture 5" descr="C:\Users\Bellosta\Desktop\bollo-p1060414[1].jpg"/>
          <p:cNvPicPr>
            <a:picLocks noChangeAspect="1" noChangeArrowheads="1"/>
          </p:cNvPicPr>
          <p:nvPr/>
        </p:nvPicPr>
        <p:blipFill>
          <a:blip r:embed="rId4"/>
          <a:srcRect/>
          <a:stretch>
            <a:fillRect/>
          </a:stretch>
        </p:blipFill>
        <p:spPr bwMode="auto">
          <a:xfrm>
            <a:off x="250825" y="4913313"/>
            <a:ext cx="4826000" cy="1944687"/>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1"/>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2</a:t>
            </a:r>
          </a:p>
        </p:txBody>
      </p:sp>
      <p:grpSp>
        <p:nvGrpSpPr>
          <p:cNvPr id="27650" name="Group 2"/>
          <p:cNvGrpSpPr>
            <a:grpSpLocks/>
          </p:cNvGrpSpPr>
          <p:nvPr/>
        </p:nvGrpSpPr>
        <p:grpSpPr bwMode="auto">
          <a:xfrm>
            <a:off x="228600" y="268288"/>
            <a:ext cx="8915400" cy="6589712"/>
            <a:chOff x="0" y="0"/>
            <a:chExt cx="5616" cy="4151"/>
          </a:xfrm>
        </p:grpSpPr>
        <p:sp>
          <p:nvSpPr>
            <p:cNvPr id="27668" name="AutoShape 3"/>
            <p:cNvSpPr>
              <a:spLocks/>
            </p:cNvSpPr>
            <p:nvPr/>
          </p:nvSpPr>
          <p:spPr bwMode="auto">
            <a:xfrm>
              <a:off x="0" y="0"/>
              <a:ext cx="5616" cy="4151"/>
            </a:xfrm>
            <a:prstGeom prst="rtTriangle">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7651" name="Group 4"/>
          <p:cNvGrpSpPr>
            <a:grpSpLocks/>
          </p:cNvGrpSpPr>
          <p:nvPr/>
        </p:nvGrpSpPr>
        <p:grpSpPr bwMode="auto">
          <a:xfrm>
            <a:off x="5638800" y="5275263"/>
            <a:ext cx="3389313" cy="685800"/>
            <a:chOff x="0" y="0"/>
            <a:chExt cx="2135" cy="432"/>
          </a:xfrm>
        </p:grpSpPr>
        <p:sp>
          <p:nvSpPr>
            <p:cNvPr id="27667" name="Rectangle 5"/>
            <p:cNvSpPr>
              <a:spLocks/>
            </p:cNvSpPr>
            <p:nvPr/>
          </p:nvSpPr>
          <p:spPr bwMode="auto">
            <a:xfrm>
              <a:off x="0" y="0"/>
              <a:ext cx="2135" cy="432"/>
            </a:xfrm>
            <a:prstGeom prst="rect">
              <a:avLst/>
            </a:prstGeom>
            <a:solidFill>
              <a:srgbClr val="CCFFFF">
                <a:alpha val="48627"/>
              </a:srgbClr>
            </a:solidFill>
            <a:ln w="12700">
              <a:noFill/>
              <a:miter lim="800000"/>
              <a:headEnd/>
              <a:tailEnd/>
            </a:ln>
          </p:spPr>
          <p:txBody>
            <a:bodyPr lIns="0" tIns="0" rIns="0" bIns="0"/>
            <a:lstStyle/>
            <a:p>
              <a:endParaRPr lang="it-IT">
                <a:latin typeface="Calibri" pitchFamily="34" charset="0"/>
              </a:endParaRPr>
            </a:p>
          </p:txBody>
        </p:sp>
      </p:grpSp>
      <p:grpSp>
        <p:nvGrpSpPr>
          <p:cNvPr id="27652" name="Group 6"/>
          <p:cNvGrpSpPr>
            <a:grpSpLocks/>
          </p:cNvGrpSpPr>
          <p:nvPr/>
        </p:nvGrpSpPr>
        <p:grpSpPr bwMode="auto">
          <a:xfrm>
            <a:off x="15875" y="1066800"/>
            <a:ext cx="9128125" cy="1320800"/>
            <a:chOff x="0" y="0"/>
            <a:chExt cx="5750" cy="832"/>
          </a:xfrm>
        </p:grpSpPr>
        <p:sp>
          <p:nvSpPr>
            <p:cNvPr id="27666" name="Rectangle 7"/>
            <p:cNvSpPr>
              <a:spLocks/>
            </p:cNvSpPr>
            <p:nvPr/>
          </p:nvSpPr>
          <p:spPr bwMode="auto">
            <a:xfrm>
              <a:off x="0" y="0"/>
              <a:ext cx="5750" cy="832"/>
            </a:xfrm>
            <a:prstGeom prst="rect">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7653" name="Group 8"/>
          <p:cNvGrpSpPr>
            <a:grpSpLocks/>
          </p:cNvGrpSpPr>
          <p:nvPr/>
        </p:nvGrpSpPr>
        <p:grpSpPr bwMode="auto">
          <a:xfrm>
            <a:off x="5718175" y="6350"/>
            <a:ext cx="3298825" cy="6854825"/>
            <a:chOff x="0" y="0"/>
            <a:chExt cx="2077" cy="4318"/>
          </a:xfrm>
        </p:grpSpPr>
        <p:grpSp>
          <p:nvGrpSpPr>
            <p:cNvPr id="27664" name="Group 9"/>
            <p:cNvGrpSpPr>
              <a:grpSpLocks/>
            </p:cNvGrpSpPr>
            <p:nvPr/>
          </p:nvGrpSpPr>
          <p:grpSpPr bwMode="auto">
            <a:xfrm>
              <a:off x="0" y="0"/>
              <a:ext cx="2077" cy="4318"/>
              <a:chOff x="0" y="0"/>
              <a:chExt cx="2077" cy="4318"/>
            </a:xfrm>
          </p:grpSpPr>
          <p:sp>
            <p:nvSpPr>
              <p:cNvPr id="27665" name="AutoShape 10"/>
              <p:cNvSpPr>
                <a:spLocks/>
              </p:cNvSpPr>
              <p:nvPr/>
            </p:nvSpPr>
            <p:spPr bwMode="auto">
              <a:xfrm>
                <a:off x="0" y="0"/>
                <a:ext cx="2077" cy="4318"/>
              </a:xfrm>
              <a:custGeom>
                <a:avLst/>
                <a:gdLst>
                  <a:gd name="T0" fmla="*/ 2077 w 21139"/>
                  <a:gd name="T1" fmla="*/ 4318 h 21600"/>
                  <a:gd name="T2" fmla="*/ 2 w 21139"/>
                  <a:gd name="T3" fmla="*/ 2074 h 21600"/>
                  <a:gd name="T4" fmla="*/ 2058 w 21139"/>
                  <a:gd name="T5" fmla="*/ 0 h 21600"/>
                  <a:gd name="T6" fmla="*/ 0 60000 65536"/>
                  <a:gd name="T7" fmla="*/ 0 60000 65536"/>
                  <a:gd name="T8" fmla="*/ 0 60000 65536"/>
                  <a:gd name="T9" fmla="*/ 0 w 21139"/>
                  <a:gd name="T10" fmla="*/ 0 h 21600"/>
                  <a:gd name="T11" fmla="*/ 21139 w 21139"/>
                  <a:gd name="T12" fmla="*/ 21600 h 21600"/>
                </a:gdLst>
                <a:ahLst/>
                <a:cxnLst>
                  <a:cxn ang="T6">
                    <a:pos x="T0" y="T1"/>
                  </a:cxn>
                  <a:cxn ang="T7">
                    <a:pos x="T2" y="T3"/>
                  </a:cxn>
                  <a:cxn ang="T8">
                    <a:pos x="T4" y="T5"/>
                  </a:cxn>
                </a:cxnLst>
                <a:rect l="T9" t="T10" r="T11" b="T12"/>
                <a:pathLst>
                  <a:path w="21139" h="21600">
                    <a:moveTo>
                      <a:pt x="21139" y="21600"/>
                    </a:moveTo>
                    <a:cubicBezTo>
                      <a:pt x="8996" y="21365"/>
                      <a:pt x="-461" y="16338"/>
                      <a:pt x="17" y="10373"/>
                    </a:cubicBezTo>
                    <a:cubicBezTo>
                      <a:pt x="466" y="4773"/>
                      <a:pt x="9551" y="270"/>
                      <a:pt x="20945" y="0"/>
                    </a:cubicBezTo>
                  </a:path>
                </a:pathLst>
              </a:custGeom>
              <a:noFill/>
              <a:ln w="12700">
                <a:solidFill>
                  <a:srgbClr val="CCFFFF"/>
                </a:solidFill>
                <a:miter lim="800000"/>
                <a:headEnd/>
                <a:tailEnd/>
              </a:ln>
            </p:spPr>
            <p:txBody>
              <a:bodyPr lIns="0" tIns="0" rIns="0" bIns="0"/>
              <a:lstStyle/>
              <a:p>
                <a:endParaRPr lang="it-IT"/>
              </a:p>
            </p:txBody>
          </p:sp>
        </p:grpSp>
      </p:grpSp>
      <p:grpSp>
        <p:nvGrpSpPr>
          <p:cNvPr id="27654" name="Group 11"/>
          <p:cNvGrpSpPr>
            <a:grpSpLocks/>
          </p:cNvGrpSpPr>
          <p:nvPr/>
        </p:nvGrpSpPr>
        <p:grpSpPr bwMode="auto">
          <a:xfrm>
            <a:off x="6935788" y="-6350"/>
            <a:ext cx="2178050" cy="1535113"/>
            <a:chOff x="0" y="0"/>
            <a:chExt cx="1372" cy="967"/>
          </a:xfrm>
        </p:grpSpPr>
        <p:grpSp>
          <p:nvGrpSpPr>
            <p:cNvPr id="27662" name="Group 12"/>
            <p:cNvGrpSpPr>
              <a:grpSpLocks/>
            </p:cNvGrpSpPr>
            <p:nvPr/>
          </p:nvGrpSpPr>
          <p:grpSpPr bwMode="auto">
            <a:xfrm>
              <a:off x="0" y="0"/>
              <a:ext cx="1372" cy="967"/>
              <a:chOff x="0" y="0"/>
              <a:chExt cx="1372" cy="967"/>
            </a:xfrm>
          </p:grpSpPr>
          <p:sp>
            <p:nvSpPr>
              <p:cNvPr id="27663" name="AutoShape 13"/>
              <p:cNvSpPr>
                <a:spLocks/>
              </p:cNvSpPr>
              <p:nvPr/>
            </p:nvSpPr>
            <p:spPr bwMode="auto">
              <a:xfrm>
                <a:off x="0" y="0"/>
                <a:ext cx="1372" cy="967"/>
              </a:xfrm>
              <a:custGeom>
                <a:avLst/>
                <a:gdLst>
                  <a:gd name="T0" fmla="*/ 1372 w 21600"/>
                  <a:gd name="T1" fmla="*/ 967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11957" y="21415"/>
                      <a:pt x="3382" y="12840"/>
                      <a:pt x="0" y="0"/>
                    </a:cubicBezTo>
                  </a:path>
                </a:pathLst>
              </a:custGeom>
              <a:noFill/>
              <a:ln w="12700">
                <a:solidFill>
                  <a:srgbClr val="CCFFFF"/>
                </a:solidFill>
                <a:miter lim="800000"/>
                <a:headEnd/>
                <a:tailEnd/>
              </a:ln>
            </p:spPr>
            <p:txBody>
              <a:bodyPr lIns="0" tIns="0" rIns="0" bIns="0"/>
              <a:lstStyle/>
              <a:p>
                <a:endParaRPr lang="it-IT"/>
              </a:p>
            </p:txBody>
          </p:sp>
        </p:grpSp>
      </p:grpSp>
      <p:sp>
        <p:nvSpPr>
          <p:cNvPr id="27655" name="Line 14"/>
          <p:cNvSpPr>
            <a:spLocks noChangeShapeType="1"/>
          </p:cNvSpPr>
          <p:nvPr/>
        </p:nvSpPr>
        <p:spPr bwMode="auto">
          <a:xfrm rot="10800000">
            <a:off x="6672263" y="146050"/>
            <a:ext cx="2384425" cy="2703513"/>
          </a:xfrm>
          <a:prstGeom prst="line">
            <a:avLst/>
          </a:prstGeom>
          <a:noFill/>
          <a:ln w="12700">
            <a:solidFill>
              <a:srgbClr val="CCFFFF"/>
            </a:solidFill>
            <a:round/>
            <a:headEnd/>
            <a:tailEnd/>
          </a:ln>
        </p:spPr>
        <p:txBody>
          <a:bodyPr/>
          <a:lstStyle/>
          <a:p>
            <a:endParaRPr lang="it-IT"/>
          </a:p>
        </p:txBody>
      </p:sp>
      <p:sp>
        <p:nvSpPr>
          <p:cNvPr id="27656" name="Line 15"/>
          <p:cNvSpPr>
            <a:spLocks noChangeShapeType="1"/>
          </p:cNvSpPr>
          <p:nvPr/>
        </p:nvSpPr>
        <p:spPr bwMode="auto">
          <a:xfrm>
            <a:off x="7243763" y="-7938"/>
            <a:ext cx="1587" cy="6807201"/>
          </a:xfrm>
          <a:prstGeom prst="line">
            <a:avLst/>
          </a:prstGeom>
          <a:noFill/>
          <a:ln w="12700">
            <a:solidFill>
              <a:srgbClr val="CCFFFF"/>
            </a:solidFill>
            <a:round/>
            <a:headEnd/>
            <a:tailEnd/>
          </a:ln>
        </p:spPr>
        <p:txBody>
          <a:bodyPr/>
          <a:lstStyle/>
          <a:p>
            <a:endParaRPr lang="it-IT"/>
          </a:p>
        </p:txBody>
      </p:sp>
      <p:sp>
        <p:nvSpPr>
          <p:cNvPr id="27657" name="Line 16"/>
          <p:cNvSpPr>
            <a:spLocks noChangeShapeType="1"/>
          </p:cNvSpPr>
          <p:nvPr/>
        </p:nvSpPr>
        <p:spPr bwMode="auto">
          <a:xfrm>
            <a:off x="4763" y="596900"/>
            <a:ext cx="9139237" cy="1588"/>
          </a:xfrm>
          <a:prstGeom prst="line">
            <a:avLst/>
          </a:prstGeom>
          <a:noFill/>
          <a:ln w="12700">
            <a:solidFill>
              <a:srgbClr val="CCFFFF"/>
            </a:solidFill>
            <a:round/>
            <a:headEnd/>
            <a:tailEnd/>
          </a:ln>
        </p:spPr>
        <p:txBody>
          <a:bodyPr/>
          <a:lstStyle/>
          <a:p>
            <a:endParaRPr lang="it-IT"/>
          </a:p>
        </p:txBody>
      </p:sp>
      <p:sp>
        <p:nvSpPr>
          <p:cNvPr id="27658" name="Rectangle 17"/>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1</a:t>
            </a:r>
          </a:p>
        </p:txBody>
      </p:sp>
      <p:sp>
        <p:nvSpPr>
          <p:cNvPr id="16403" name="Rectangle 19"/>
          <p:cNvSpPr>
            <a:spLocks noGrp="1" noChangeArrowheads="1"/>
          </p:cNvSpPr>
          <p:nvPr>
            <p:ph type="body" idx="1"/>
          </p:nvPr>
        </p:nvSpPr>
        <p:spPr>
          <a:xfrm>
            <a:off x="257175" y="1143000"/>
            <a:ext cx="8886825" cy="5715000"/>
          </a:xfrm>
        </p:spPr>
        <p:txBody>
          <a:bodyPr lIns="38100" tIns="38100" rIns="-6350" bIns="38100" rtlCol="0">
            <a:normAutofit/>
          </a:bodyPr>
          <a:lstStyle/>
          <a:p>
            <a:pPr eaLnBrk="1" fontAlgn="auto" hangingPunct="1">
              <a:spcAft>
                <a:spcPts val="0"/>
              </a:spcAft>
              <a:buFont typeface="Arial" pitchFamily="34" charset="0"/>
              <a:buNone/>
              <a:defRPr/>
            </a:pPr>
            <a:endParaRPr lang="it-IT" dirty="0" smtClean="0">
              <a:latin typeface="Comic Sans MS" pitchFamily="66" charset="0"/>
            </a:endParaRPr>
          </a:p>
          <a:p>
            <a:pPr marL="358775" eaLnBrk="1" fontAlgn="auto" hangingPunct="1">
              <a:spcAft>
                <a:spcPts val="0"/>
              </a:spcAft>
              <a:buFont typeface="Arial" pitchFamily="34" charset="0"/>
              <a:buNone/>
              <a:defRPr/>
            </a:pPr>
            <a:endParaRPr lang="en-US" dirty="0" smtClean="0"/>
          </a:p>
        </p:txBody>
      </p:sp>
      <p:sp>
        <p:nvSpPr>
          <p:cNvPr id="27660" name="Rettangolo 21"/>
          <p:cNvSpPr>
            <a:spLocks noChangeArrowheads="1"/>
          </p:cNvSpPr>
          <p:nvPr/>
        </p:nvSpPr>
        <p:spPr bwMode="auto">
          <a:xfrm>
            <a:off x="323850" y="620713"/>
            <a:ext cx="8496300" cy="6186309"/>
          </a:xfrm>
          <a:prstGeom prst="rect">
            <a:avLst/>
          </a:prstGeom>
          <a:noFill/>
          <a:ln w="9525">
            <a:noFill/>
            <a:miter lim="800000"/>
            <a:headEnd/>
            <a:tailEnd/>
          </a:ln>
        </p:spPr>
        <p:txBody>
          <a:bodyPr>
            <a:spAutoFit/>
          </a:bodyPr>
          <a:lstStyle/>
          <a:p>
            <a:r>
              <a:rPr lang="fr-FR" sz="2200" dirty="0" smtClean="0">
                <a:latin typeface="Calibri" pitchFamily="34" charset="0"/>
              </a:rPr>
              <a:t>La résistance niçoise, boycottée par</a:t>
            </a:r>
          </a:p>
          <a:p>
            <a:r>
              <a:rPr lang="fr-FR" sz="2200" dirty="0" smtClean="0">
                <a:latin typeface="Calibri" pitchFamily="34" charset="0"/>
              </a:rPr>
              <a:t>le</a:t>
            </a:r>
            <a:r>
              <a:rPr lang="fr-FR" sz="2200" dirty="0" smtClean="0">
                <a:latin typeface="Calibri" pitchFamily="34" charset="0"/>
              </a:rPr>
              <a:t> gouvernement français aussi bien</a:t>
            </a:r>
          </a:p>
          <a:p>
            <a:r>
              <a:rPr lang="fr-FR" sz="2200" dirty="0">
                <a:latin typeface="Calibri" pitchFamily="34" charset="0"/>
              </a:rPr>
              <a:t>q</a:t>
            </a:r>
            <a:r>
              <a:rPr lang="fr-FR" sz="2200" dirty="0" smtClean="0">
                <a:latin typeface="Calibri" pitchFamily="34" charset="0"/>
              </a:rPr>
              <a:t>ue par</a:t>
            </a:r>
            <a:r>
              <a:rPr lang="fr-FR" sz="2200" dirty="0" smtClean="0">
                <a:latin typeface="Calibri" pitchFamily="34" charset="0"/>
              </a:rPr>
              <a:t> celui du nouveau Règne</a:t>
            </a:r>
          </a:p>
          <a:p>
            <a:r>
              <a:rPr lang="fr-FR" sz="2200" dirty="0" smtClean="0">
                <a:latin typeface="Calibri" pitchFamily="34" charset="0"/>
              </a:rPr>
              <a:t>d’Italie, connut une force nouvelle </a:t>
            </a:r>
          </a:p>
          <a:p>
            <a:r>
              <a:rPr lang="fr-FR" sz="2200" dirty="0">
                <a:latin typeface="Calibri" pitchFamily="34" charset="0"/>
              </a:rPr>
              <a:t>a</a:t>
            </a:r>
            <a:r>
              <a:rPr lang="fr-FR" sz="2200" dirty="0" smtClean="0">
                <a:latin typeface="Calibri" pitchFamily="34" charset="0"/>
              </a:rPr>
              <a:t>vec l’arrivée</a:t>
            </a:r>
            <a:r>
              <a:rPr lang="fr-FR" sz="2200" dirty="0" smtClean="0">
                <a:latin typeface="Calibri" pitchFamily="34" charset="0"/>
              </a:rPr>
              <a:t> du fascisme et pendant</a:t>
            </a:r>
          </a:p>
          <a:p>
            <a:r>
              <a:rPr lang="fr-FR" sz="2200" dirty="0">
                <a:latin typeface="Calibri" pitchFamily="34" charset="0"/>
              </a:rPr>
              <a:t>l</a:t>
            </a:r>
            <a:r>
              <a:rPr lang="fr-FR" sz="2200" dirty="0" smtClean="0">
                <a:latin typeface="Calibri" pitchFamily="34" charset="0"/>
              </a:rPr>
              <a:t>es premières année de la Seconde</a:t>
            </a:r>
          </a:p>
          <a:p>
            <a:r>
              <a:rPr lang="fr-FR" sz="2200" dirty="0" smtClean="0">
                <a:latin typeface="Calibri" pitchFamily="34" charset="0"/>
              </a:rPr>
              <a:t>Guerre Mondiale les </a:t>
            </a:r>
            <a:r>
              <a:rPr lang="fr-FR" sz="2200" dirty="0" smtClean="0">
                <a:latin typeface="Calibri" pitchFamily="34" charset="0"/>
              </a:rPr>
              <a:t>r</a:t>
            </a:r>
            <a:r>
              <a:rPr lang="fr-FR" sz="2200" dirty="0" smtClean="0">
                <a:latin typeface="Calibri" pitchFamily="34" charset="0"/>
              </a:rPr>
              <a:t>evendications</a:t>
            </a:r>
          </a:p>
          <a:p>
            <a:r>
              <a:rPr lang="fr-FR" sz="2200" dirty="0" smtClean="0">
                <a:latin typeface="Calibri" pitchFamily="34" charset="0"/>
              </a:rPr>
              <a:t>de ceux qui  réclamaient le retour</a:t>
            </a:r>
          </a:p>
          <a:p>
            <a:r>
              <a:rPr lang="fr-FR" sz="2200" dirty="0" smtClean="0">
                <a:latin typeface="Calibri" pitchFamily="34" charset="0"/>
              </a:rPr>
              <a:t>de Nice à l’Italie semblèrent  pou- </a:t>
            </a:r>
          </a:p>
          <a:p>
            <a:r>
              <a:rPr lang="fr-FR" sz="2200" dirty="0">
                <a:latin typeface="Calibri" pitchFamily="34" charset="0"/>
              </a:rPr>
              <a:t>v</a:t>
            </a:r>
            <a:r>
              <a:rPr lang="fr-FR" sz="2200" dirty="0" smtClean="0">
                <a:latin typeface="Calibri" pitchFamily="34" charset="0"/>
              </a:rPr>
              <a:t>oir être satisfaites.</a:t>
            </a:r>
          </a:p>
          <a:p>
            <a:r>
              <a:rPr lang="fr-FR" sz="2200" dirty="0" smtClean="0">
                <a:latin typeface="Calibri" pitchFamily="34" charset="0"/>
              </a:rPr>
              <a:t>Nice et son territoire furent en effet 	            </a:t>
            </a:r>
            <a:r>
              <a:rPr lang="fr-FR" b="1" dirty="0" smtClean="0">
                <a:latin typeface="Calibri" pitchFamily="34" charset="0"/>
              </a:rPr>
              <a:t>Troupes italiennes à Nice</a:t>
            </a:r>
          </a:p>
          <a:p>
            <a:pPr algn="just"/>
            <a:r>
              <a:rPr lang="fr-FR" sz="2200" dirty="0">
                <a:latin typeface="Calibri" pitchFamily="34" charset="0"/>
              </a:rPr>
              <a:t>o</a:t>
            </a:r>
            <a:r>
              <a:rPr lang="fr-FR" sz="2200" dirty="0" smtClean="0">
                <a:latin typeface="Calibri" pitchFamily="34" charset="0"/>
              </a:rPr>
              <a:t>ccupés </a:t>
            </a:r>
            <a:r>
              <a:rPr lang="fr-FR" sz="2200" dirty="0" smtClean="0">
                <a:latin typeface="Calibri" pitchFamily="34" charset="0"/>
              </a:rPr>
              <a:t>et administrés par l’Italie jusqu’en 1943 et pendant l’occupation italienne de Nice on restaura le quotidien "Il </a:t>
            </a:r>
            <a:r>
              <a:rPr lang="fr-FR" sz="2200" dirty="0" err="1" smtClean="0">
                <a:latin typeface="Calibri" pitchFamily="34" charset="0"/>
              </a:rPr>
              <a:t>Nizzardo</a:t>
            </a:r>
            <a:r>
              <a:rPr lang="fr-FR" sz="2200" dirty="0" smtClean="0">
                <a:latin typeface="Calibri" pitchFamily="34" charset="0"/>
              </a:rPr>
              <a:t>“, dirigé par </a:t>
            </a:r>
            <a:r>
              <a:rPr lang="fr-FR" sz="2200" dirty="0" err="1" smtClean="0">
                <a:latin typeface="Calibri" pitchFamily="34" charset="0"/>
              </a:rPr>
              <a:t>Ezio</a:t>
            </a:r>
            <a:r>
              <a:rPr lang="fr-FR" sz="2200" dirty="0" smtClean="0">
                <a:latin typeface="Calibri" pitchFamily="34" charset="0"/>
              </a:rPr>
              <a:t> Garibaldi, petit-fils de Giuseppe Garibaldi. Pendant ces années il était renommé aussi le magazine </a:t>
            </a:r>
            <a:r>
              <a:rPr lang="fr-FR" sz="2200" b="1" dirty="0" smtClean="0">
                <a:latin typeface="Calibri" pitchFamily="34" charset="0"/>
              </a:rPr>
              <a:t>"Fert", </a:t>
            </a:r>
            <a:r>
              <a:rPr lang="fr-FR" sz="2200" dirty="0" smtClean="0">
                <a:latin typeface="Calibri" pitchFamily="34" charset="0"/>
              </a:rPr>
              <a:t>voix des Niçois refugiés en Italie. L’occupation italienne de la France fut beaucoup moins dure que celle des Allemands aussi bien que des milliers de juifs français se refugièrent à Nice pour fuir les nazis. </a:t>
            </a:r>
            <a:endParaRPr lang="fr-FR" sz="2200" dirty="0">
              <a:latin typeface="Calibri" pitchFamily="34" charset="0"/>
            </a:endParaRPr>
          </a:p>
        </p:txBody>
      </p:sp>
      <p:pic>
        <p:nvPicPr>
          <p:cNvPr id="27661" name="Picture 2" descr="C:\Users\Bellosta\Desktop\Bundesarchiv_Bild_101II-MW-6268-06A,_Frankreich,_Italienische_Offiziere_und_Soldaten[1].jpg"/>
          <p:cNvPicPr>
            <a:picLocks noChangeAspect="1" noChangeArrowheads="1"/>
          </p:cNvPicPr>
          <p:nvPr/>
        </p:nvPicPr>
        <p:blipFill>
          <a:blip r:embed="rId2"/>
          <a:srcRect/>
          <a:stretch>
            <a:fillRect/>
          </a:stretch>
        </p:blipFill>
        <p:spPr bwMode="auto">
          <a:xfrm>
            <a:off x="4500563" y="692150"/>
            <a:ext cx="4529137" cy="3097213"/>
          </a:xfrm>
          <a:prstGeom prst="rect">
            <a:avLst/>
          </a:prstGeom>
          <a:noFill/>
          <a:ln w="9525">
            <a:noFill/>
            <a:miter lim="800000"/>
            <a:headEnd/>
            <a:tailEnd/>
          </a:ln>
        </p:spPr>
      </p:pic>
    </p:spTree>
  </p:cSld>
  <p:clrMapOvr>
    <a:masterClrMapping/>
  </p:clrMapOvr>
  <p:transition spd="slow">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1"/>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2</a:t>
            </a:r>
          </a:p>
        </p:txBody>
      </p:sp>
      <p:grpSp>
        <p:nvGrpSpPr>
          <p:cNvPr id="28674" name="Group 2"/>
          <p:cNvGrpSpPr>
            <a:grpSpLocks/>
          </p:cNvGrpSpPr>
          <p:nvPr/>
        </p:nvGrpSpPr>
        <p:grpSpPr bwMode="auto">
          <a:xfrm>
            <a:off x="0" y="265113"/>
            <a:ext cx="8915400" cy="6589712"/>
            <a:chOff x="0" y="0"/>
            <a:chExt cx="5616" cy="4151"/>
          </a:xfrm>
        </p:grpSpPr>
        <p:sp>
          <p:nvSpPr>
            <p:cNvPr id="28692" name="AutoShape 3"/>
            <p:cNvSpPr>
              <a:spLocks/>
            </p:cNvSpPr>
            <p:nvPr/>
          </p:nvSpPr>
          <p:spPr bwMode="auto">
            <a:xfrm>
              <a:off x="0" y="0"/>
              <a:ext cx="5616" cy="4151"/>
            </a:xfrm>
            <a:prstGeom prst="rtTriangle">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8675" name="Group 4"/>
          <p:cNvGrpSpPr>
            <a:grpSpLocks/>
          </p:cNvGrpSpPr>
          <p:nvPr/>
        </p:nvGrpSpPr>
        <p:grpSpPr bwMode="auto">
          <a:xfrm>
            <a:off x="5638800" y="5275263"/>
            <a:ext cx="3389313" cy="685800"/>
            <a:chOff x="0" y="0"/>
            <a:chExt cx="2135" cy="432"/>
          </a:xfrm>
        </p:grpSpPr>
        <p:sp>
          <p:nvSpPr>
            <p:cNvPr id="28691" name="Rectangle 5"/>
            <p:cNvSpPr>
              <a:spLocks/>
            </p:cNvSpPr>
            <p:nvPr/>
          </p:nvSpPr>
          <p:spPr bwMode="auto">
            <a:xfrm>
              <a:off x="0" y="0"/>
              <a:ext cx="2135" cy="432"/>
            </a:xfrm>
            <a:prstGeom prst="rect">
              <a:avLst/>
            </a:prstGeom>
            <a:solidFill>
              <a:srgbClr val="CCFFFF">
                <a:alpha val="48627"/>
              </a:srgbClr>
            </a:solidFill>
            <a:ln w="12700">
              <a:noFill/>
              <a:miter lim="800000"/>
              <a:headEnd/>
              <a:tailEnd/>
            </a:ln>
          </p:spPr>
          <p:txBody>
            <a:bodyPr lIns="0" tIns="0" rIns="0" bIns="0"/>
            <a:lstStyle/>
            <a:p>
              <a:endParaRPr lang="it-IT">
                <a:latin typeface="Calibri" pitchFamily="34" charset="0"/>
              </a:endParaRPr>
            </a:p>
          </p:txBody>
        </p:sp>
      </p:grpSp>
      <p:grpSp>
        <p:nvGrpSpPr>
          <p:cNvPr id="28676" name="Group 6"/>
          <p:cNvGrpSpPr>
            <a:grpSpLocks/>
          </p:cNvGrpSpPr>
          <p:nvPr/>
        </p:nvGrpSpPr>
        <p:grpSpPr bwMode="auto">
          <a:xfrm>
            <a:off x="15875" y="1066800"/>
            <a:ext cx="9128125" cy="1320800"/>
            <a:chOff x="0" y="0"/>
            <a:chExt cx="5750" cy="832"/>
          </a:xfrm>
        </p:grpSpPr>
        <p:sp>
          <p:nvSpPr>
            <p:cNvPr id="28690" name="Rectangle 7"/>
            <p:cNvSpPr>
              <a:spLocks/>
            </p:cNvSpPr>
            <p:nvPr/>
          </p:nvSpPr>
          <p:spPr bwMode="auto">
            <a:xfrm>
              <a:off x="0" y="0"/>
              <a:ext cx="5750" cy="832"/>
            </a:xfrm>
            <a:prstGeom prst="rect">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8677" name="Group 8"/>
          <p:cNvGrpSpPr>
            <a:grpSpLocks/>
          </p:cNvGrpSpPr>
          <p:nvPr/>
        </p:nvGrpSpPr>
        <p:grpSpPr bwMode="auto">
          <a:xfrm>
            <a:off x="5718175" y="6350"/>
            <a:ext cx="3298825" cy="6854825"/>
            <a:chOff x="0" y="0"/>
            <a:chExt cx="2077" cy="4318"/>
          </a:xfrm>
        </p:grpSpPr>
        <p:grpSp>
          <p:nvGrpSpPr>
            <p:cNvPr id="28688" name="Group 9"/>
            <p:cNvGrpSpPr>
              <a:grpSpLocks/>
            </p:cNvGrpSpPr>
            <p:nvPr/>
          </p:nvGrpSpPr>
          <p:grpSpPr bwMode="auto">
            <a:xfrm>
              <a:off x="0" y="0"/>
              <a:ext cx="2077" cy="4318"/>
              <a:chOff x="0" y="0"/>
              <a:chExt cx="2077" cy="4318"/>
            </a:xfrm>
          </p:grpSpPr>
          <p:sp>
            <p:nvSpPr>
              <p:cNvPr id="28689" name="AutoShape 10"/>
              <p:cNvSpPr>
                <a:spLocks/>
              </p:cNvSpPr>
              <p:nvPr/>
            </p:nvSpPr>
            <p:spPr bwMode="auto">
              <a:xfrm>
                <a:off x="0" y="0"/>
                <a:ext cx="2077" cy="4318"/>
              </a:xfrm>
              <a:custGeom>
                <a:avLst/>
                <a:gdLst>
                  <a:gd name="T0" fmla="*/ 2077 w 21139"/>
                  <a:gd name="T1" fmla="*/ 4318 h 21600"/>
                  <a:gd name="T2" fmla="*/ 2 w 21139"/>
                  <a:gd name="T3" fmla="*/ 2074 h 21600"/>
                  <a:gd name="T4" fmla="*/ 2058 w 21139"/>
                  <a:gd name="T5" fmla="*/ 0 h 21600"/>
                  <a:gd name="T6" fmla="*/ 0 60000 65536"/>
                  <a:gd name="T7" fmla="*/ 0 60000 65536"/>
                  <a:gd name="T8" fmla="*/ 0 60000 65536"/>
                  <a:gd name="T9" fmla="*/ 0 w 21139"/>
                  <a:gd name="T10" fmla="*/ 0 h 21600"/>
                  <a:gd name="T11" fmla="*/ 21139 w 21139"/>
                  <a:gd name="T12" fmla="*/ 21600 h 21600"/>
                </a:gdLst>
                <a:ahLst/>
                <a:cxnLst>
                  <a:cxn ang="T6">
                    <a:pos x="T0" y="T1"/>
                  </a:cxn>
                  <a:cxn ang="T7">
                    <a:pos x="T2" y="T3"/>
                  </a:cxn>
                  <a:cxn ang="T8">
                    <a:pos x="T4" y="T5"/>
                  </a:cxn>
                </a:cxnLst>
                <a:rect l="T9" t="T10" r="T11" b="T12"/>
                <a:pathLst>
                  <a:path w="21139" h="21600">
                    <a:moveTo>
                      <a:pt x="21139" y="21600"/>
                    </a:moveTo>
                    <a:cubicBezTo>
                      <a:pt x="8996" y="21365"/>
                      <a:pt x="-461" y="16338"/>
                      <a:pt x="17" y="10373"/>
                    </a:cubicBezTo>
                    <a:cubicBezTo>
                      <a:pt x="466" y="4773"/>
                      <a:pt x="9551" y="270"/>
                      <a:pt x="20945" y="0"/>
                    </a:cubicBezTo>
                  </a:path>
                </a:pathLst>
              </a:custGeom>
              <a:noFill/>
              <a:ln w="12700">
                <a:solidFill>
                  <a:srgbClr val="CCFFFF"/>
                </a:solidFill>
                <a:miter lim="800000"/>
                <a:headEnd/>
                <a:tailEnd/>
              </a:ln>
            </p:spPr>
            <p:txBody>
              <a:bodyPr lIns="0" tIns="0" rIns="0" bIns="0"/>
              <a:lstStyle/>
              <a:p>
                <a:endParaRPr lang="it-IT"/>
              </a:p>
            </p:txBody>
          </p:sp>
        </p:grpSp>
      </p:grpSp>
      <p:grpSp>
        <p:nvGrpSpPr>
          <p:cNvPr id="28678" name="Group 11"/>
          <p:cNvGrpSpPr>
            <a:grpSpLocks/>
          </p:cNvGrpSpPr>
          <p:nvPr/>
        </p:nvGrpSpPr>
        <p:grpSpPr bwMode="auto">
          <a:xfrm>
            <a:off x="6935788" y="-6350"/>
            <a:ext cx="2178050" cy="1535113"/>
            <a:chOff x="0" y="0"/>
            <a:chExt cx="1372" cy="967"/>
          </a:xfrm>
        </p:grpSpPr>
        <p:grpSp>
          <p:nvGrpSpPr>
            <p:cNvPr id="28686" name="Group 12"/>
            <p:cNvGrpSpPr>
              <a:grpSpLocks/>
            </p:cNvGrpSpPr>
            <p:nvPr/>
          </p:nvGrpSpPr>
          <p:grpSpPr bwMode="auto">
            <a:xfrm>
              <a:off x="0" y="0"/>
              <a:ext cx="1372" cy="967"/>
              <a:chOff x="0" y="0"/>
              <a:chExt cx="1372" cy="967"/>
            </a:xfrm>
          </p:grpSpPr>
          <p:sp>
            <p:nvSpPr>
              <p:cNvPr id="28687" name="AutoShape 13"/>
              <p:cNvSpPr>
                <a:spLocks/>
              </p:cNvSpPr>
              <p:nvPr/>
            </p:nvSpPr>
            <p:spPr bwMode="auto">
              <a:xfrm>
                <a:off x="0" y="0"/>
                <a:ext cx="1372" cy="967"/>
              </a:xfrm>
              <a:custGeom>
                <a:avLst/>
                <a:gdLst>
                  <a:gd name="T0" fmla="*/ 1372 w 21600"/>
                  <a:gd name="T1" fmla="*/ 967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11957" y="21415"/>
                      <a:pt x="3382" y="12840"/>
                      <a:pt x="0" y="0"/>
                    </a:cubicBezTo>
                  </a:path>
                </a:pathLst>
              </a:custGeom>
              <a:noFill/>
              <a:ln w="12700">
                <a:solidFill>
                  <a:srgbClr val="CCFFFF"/>
                </a:solidFill>
                <a:miter lim="800000"/>
                <a:headEnd/>
                <a:tailEnd/>
              </a:ln>
            </p:spPr>
            <p:txBody>
              <a:bodyPr lIns="0" tIns="0" rIns="0" bIns="0"/>
              <a:lstStyle/>
              <a:p>
                <a:endParaRPr lang="it-IT"/>
              </a:p>
            </p:txBody>
          </p:sp>
        </p:grpSp>
      </p:grpSp>
      <p:sp>
        <p:nvSpPr>
          <p:cNvPr id="28679" name="Line 14"/>
          <p:cNvSpPr>
            <a:spLocks noChangeShapeType="1"/>
          </p:cNvSpPr>
          <p:nvPr/>
        </p:nvSpPr>
        <p:spPr bwMode="auto">
          <a:xfrm rot="10800000">
            <a:off x="6672263" y="146050"/>
            <a:ext cx="2384425" cy="2703513"/>
          </a:xfrm>
          <a:prstGeom prst="line">
            <a:avLst/>
          </a:prstGeom>
          <a:noFill/>
          <a:ln w="12700">
            <a:solidFill>
              <a:srgbClr val="CCFFFF"/>
            </a:solidFill>
            <a:round/>
            <a:headEnd/>
            <a:tailEnd/>
          </a:ln>
        </p:spPr>
        <p:txBody>
          <a:bodyPr/>
          <a:lstStyle/>
          <a:p>
            <a:endParaRPr lang="it-IT"/>
          </a:p>
        </p:txBody>
      </p:sp>
      <p:sp>
        <p:nvSpPr>
          <p:cNvPr id="28680" name="Line 15"/>
          <p:cNvSpPr>
            <a:spLocks noChangeShapeType="1"/>
          </p:cNvSpPr>
          <p:nvPr/>
        </p:nvSpPr>
        <p:spPr bwMode="auto">
          <a:xfrm>
            <a:off x="7243763" y="-7938"/>
            <a:ext cx="1587" cy="6807201"/>
          </a:xfrm>
          <a:prstGeom prst="line">
            <a:avLst/>
          </a:prstGeom>
          <a:noFill/>
          <a:ln w="12700">
            <a:solidFill>
              <a:srgbClr val="CCFFFF"/>
            </a:solidFill>
            <a:round/>
            <a:headEnd/>
            <a:tailEnd/>
          </a:ln>
        </p:spPr>
        <p:txBody>
          <a:bodyPr/>
          <a:lstStyle/>
          <a:p>
            <a:endParaRPr lang="it-IT"/>
          </a:p>
        </p:txBody>
      </p:sp>
      <p:sp>
        <p:nvSpPr>
          <p:cNvPr id="28681" name="Line 16"/>
          <p:cNvSpPr>
            <a:spLocks noChangeShapeType="1"/>
          </p:cNvSpPr>
          <p:nvPr/>
        </p:nvSpPr>
        <p:spPr bwMode="auto">
          <a:xfrm>
            <a:off x="4763" y="596900"/>
            <a:ext cx="9139237" cy="1588"/>
          </a:xfrm>
          <a:prstGeom prst="line">
            <a:avLst/>
          </a:prstGeom>
          <a:noFill/>
          <a:ln w="12700">
            <a:solidFill>
              <a:srgbClr val="CCFFFF"/>
            </a:solidFill>
            <a:round/>
            <a:headEnd/>
            <a:tailEnd/>
          </a:ln>
        </p:spPr>
        <p:txBody>
          <a:bodyPr/>
          <a:lstStyle/>
          <a:p>
            <a:endParaRPr lang="it-IT"/>
          </a:p>
        </p:txBody>
      </p:sp>
      <p:sp>
        <p:nvSpPr>
          <p:cNvPr id="28682" name="Rectangle 17"/>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1</a:t>
            </a:r>
          </a:p>
        </p:txBody>
      </p:sp>
      <p:sp>
        <p:nvSpPr>
          <p:cNvPr id="16403" name="Rectangle 19"/>
          <p:cNvSpPr>
            <a:spLocks noGrp="1" noChangeArrowheads="1"/>
          </p:cNvSpPr>
          <p:nvPr>
            <p:ph type="body" idx="1"/>
          </p:nvPr>
        </p:nvSpPr>
        <p:spPr>
          <a:xfrm>
            <a:off x="257175" y="1143000"/>
            <a:ext cx="8886825" cy="5715000"/>
          </a:xfrm>
        </p:spPr>
        <p:txBody>
          <a:bodyPr lIns="38100" tIns="38100" rIns="-6350" bIns="38100" rtlCol="0">
            <a:normAutofit/>
          </a:bodyPr>
          <a:lstStyle/>
          <a:p>
            <a:pPr eaLnBrk="1" fontAlgn="auto" hangingPunct="1">
              <a:spcAft>
                <a:spcPts val="0"/>
              </a:spcAft>
              <a:buFont typeface="Arial" pitchFamily="34" charset="0"/>
              <a:buNone/>
              <a:defRPr/>
            </a:pPr>
            <a:endParaRPr lang="it-IT" dirty="0" smtClean="0">
              <a:latin typeface="Comic Sans MS" pitchFamily="66" charset="0"/>
            </a:endParaRPr>
          </a:p>
          <a:p>
            <a:pPr marL="358775" eaLnBrk="1" fontAlgn="auto" hangingPunct="1">
              <a:spcAft>
                <a:spcPts val="0"/>
              </a:spcAft>
              <a:buFont typeface="Arial" pitchFamily="34" charset="0"/>
              <a:buNone/>
              <a:defRPr/>
            </a:pPr>
            <a:endParaRPr lang="en-US" dirty="0" smtClean="0"/>
          </a:p>
        </p:txBody>
      </p:sp>
      <p:sp>
        <p:nvSpPr>
          <p:cNvPr id="28684" name="Rettangolo 21"/>
          <p:cNvSpPr>
            <a:spLocks noChangeArrowheads="1"/>
          </p:cNvSpPr>
          <p:nvPr/>
        </p:nvSpPr>
        <p:spPr bwMode="auto">
          <a:xfrm>
            <a:off x="468313" y="836613"/>
            <a:ext cx="8351837" cy="6186309"/>
          </a:xfrm>
          <a:prstGeom prst="rect">
            <a:avLst/>
          </a:prstGeom>
          <a:noFill/>
          <a:ln w="9525">
            <a:noFill/>
            <a:miter lim="800000"/>
            <a:headEnd/>
            <a:tailEnd/>
          </a:ln>
        </p:spPr>
        <p:txBody>
          <a:bodyPr>
            <a:spAutoFit/>
          </a:bodyPr>
          <a:lstStyle/>
          <a:p>
            <a:pPr algn="just"/>
            <a:r>
              <a:rPr lang="fr-FR" sz="2200" dirty="0" smtClean="0">
                <a:latin typeface="Calibri" pitchFamily="34" charset="0"/>
              </a:rPr>
              <a:t>Avec</a:t>
            </a:r>
            <a:r>
              <a:rPr lang="fr-FR" sz="2200" dirty="0" smtClean="0">
                <a:latin typeface="Calibri" pitchFamily="34" charset="0"/>
              </a:rPr>
              <a:t> la fin du conflit, Nice retourna à la France (1947); en même temps l’Italie perdit aussi les communes de </a:t>
            </a:r>
            <a:r>
              <a:rPr lang="fr-FR" sz="2200" dirty="0" err="1" smtClean="0">
                <a:latin typeface="Calibri" pitchFamily="34" charset="0"/>
              </a:rPr>
              <a:t>Briga</a:t>
            </a:r>
            <a:r>
              <a:rPr lang="fr-FR" sz="2200" dirty="0" smtClean="0">
                <a:latin typeface="Calibri" pitchFamily="34" charset="0"/>
              </a:rPr>
              <a:t> et </a:t>
            </a:r>
            <a:r>
              <a:rPr lang="fr-FR" sz="2200" dirty="0" err="1" smtClean="0">
                <a:latin typeface="Calibri" pitchFamily="34" charset="0"/>
              </a:rPr>
              <a:t>Tenda</a:t>
            </a:r>
            <a:r>
              <a:rPr lang="fr-FR" sz="2200" dirty="0" smtClean="0">
                <a:latin typeface="Calibri" pitchFamily="34" charset="0"/>
              </a:rPr>
              <a:t> (</a:t>
            </a:r>
            <a:r>
              <a:rPr lang="fr-FR" sz="2200" b="1" dirty="0" smtClean="0">
                <a:latin typeface="Calibri" pitchFamily="34" charset="0"/>
              </a:rPr>
              <a:t>Traité de Paris</a:t>
            </a:r>
            <a:r>
              <a:rPr lang="fr-FR" sz="2200" dirty="0" smtClean="0">
                <a:latin typeface="Calibri" pitchFamily="34" charset="0"/>
              </a:rPr>
              <a:t>).</a:t>
            </a:r>
          </a:p>
          <a:p>
            <a:pPr algn="just"/>
            <a:r>
              <a:rPr lang="fr-FR" sz="2200" dirty="0" smtClean="0">
                <a:latin typeface="Calibri" pitchFamily="34" charset="0"/>
              </a:rPr>
              <a:t>Beaucoup</a:t>
            </a:r>
            <a:r>
              <a:rPr lang="fr-FR" sz="2200" dirty="0" smtClean="0">
                <a:latin typeface="Calibri" pitchFamily="34" charset="0"/>
              </a:rPr>
              <a:t> d’habitants de ces deux communes et d’autres territoires cédés à la France, se déplacèrent en Italie, principalement en Piémont et en Ligurie. Aujourd’hui, cette région est en prévalence</a:t>
            </a:r>
            <a:r>
              <a:rPr lang="fr-FR" sz="2200" dirty="0" smtClean="0">
                <a:latin typeface="Calibri" pitchFamily="34" charset="0"/>
              </a:rPr>
              <a:t> de</a:t>
            </a:r>
            <a:r>
              <a:rPr lang="fr-FR" sz="2200" dirty="0" smtClean="0">
                <a:latin typeface="Calibri" pitchFamily="34" charset="0"/>
              </a:rPr>
              <a:t> langue française. Seulement sur la côte, à Menton et sur les montagnes près de </a:t>
            </a:r>
            <a:r>
              <a:rPr lang="fr-FR" sz="2200" dirty="0" err="1" smtClean="0">
                <a:latin typeface="Calibri" pitchFamily="34" charset="0"/>
              </a:rPr>
              <a:t>Tenda</a:t>
            </a:r>
            <a:r>
              <a:rPr lang="fr-FR" sz="2200" dirty="0" smtClean="0">
                <a:latin typeface="Calibri" pitchFamily="34" charset="0"/>
              </a:rPr>
              <a:t>, il y a encore des italophones ou des habitants qui parlent le dialecte </a:t>
            </a:r>
            <a:r>
              <a:rPr lang="fr-FR" sz="2200" b="1" i="1" dirty="0" err="1" smtClean="0">
                <a:latin typeface="Calibri" pitchFamily="34" charset="0"/>
              </a:rPr>
              <a:t>intemelio</a:t>
            </a:r>
            <a:r>
              <a:rPr lang="fr-FR" sz="2200" i="1" smtClean="0">
                <a:latin typeface="Calibri" pitchFamily="34" charset="0"/>
              </a:rPr>
              <a:t>. </a:t>
            </a:r>
            <a:r>
              <a:rPr lang="fr-FR" sz="2200" smtClean="0">
                <a:latin typeface="Calibri" pitchFamily="34" charset="0"/>
              </a:rPr>
              <a:t>Le </a:t>
            </a:r>
            <a:r>
              <a:rPr lang="fr-FR" sz="2200" dirty="0" smtClean="0">
                <a:latin typeface="Calibri" pitchFamily="34" charset="0"/>
              </a:rPr>
              <a:t>territoire de Nice fait partie aujourd’hui du département des Alpes Maritimes.</a:t>
            </a:r>
          </a:p>
          <a:p>
            <a:pPr algn="just"/>
            <a:endParaRPr lang="it-IT" sz="2200" dirty="0">
              <a:latin typeface="Calibri" pitchFamily="34" charset="0"/>
            </a:endParaRPr>
          </a:p>
          <a:p>
            <a:pPr algn="just"/>
            <a:endParaRPr lang="it-IT" sz="2200" dirty="0">
              <a:latin typeface="Calibri" pitchFamily="34" charset="0"/>
            </a:endParaRPr>
          </a:p>
          <a:p>
            <a:pPr algn="just"/>
            <a:endParaRPr lang="it-IT" sz="2200" dirty="0">
              <a:latin typeface="Calibri" pitchFamily="34" charset="0"/>
            </a:endParaRPr>
          </a:p>
          <a:p>
            <a:pPr algn="just"/>
            <a:endParaRPr lang="it-IT" sz="2200" dirty="0">
              <a:latin typeface="Calibri" pitchFamily="34" charset="0"/>
            </a:endParaRPr>
          </a:p>
          <a:p>
            <a:pPr algn="just"/>
            <a:endParaRPr lang="it-IT" sz="2200" dirty="0">
              <a:latin typeface="Calibri" pitchFamily="34" charset="0"/>
            </a:endParaRPr>
          </a:p>
          <a:p>
            <a:pPr algn="just"/>
            <a:endParaRPr lang="it-IT" sz="2200" dirty="0">
              <a:latin typeface="Calibri" pitchFamily="34" charset="0"/>
            </a:endParaRPr>
          </a:p>
          <a:p>
            <a:pPr algn="just"/>
            <a:endParaRPr lang="it-IT" sz="2200" dirty="0">
              <a:latin typeface="Calibri" pitchFamily="34" charset="0"/>
            </a:endParaRPr>
          </a:p>
          <a:p>
            <a:pPr algn="just"/>
            <a:r>
              <a:rPr lang="it-IT" sz="2200" dirty="0">
                <a:latin typeface="Calibri" pitchFamily="34" charset="0"/>
              </a:rPr>
              <a:t>			       </a:t>
            </a:r>
            <a:endParaRPr lang="it-IT" sz="2200" dirty="0" smtClean="0">
              <a:latin typeface="Calibri" pitchFamily="34" charset="0"/>
            </a:endParaRPr>
          </a:p>
          <a:p>
            <a:pPr algn="just"/>
            <a:r>
              <a:rPr lang="it-IT" sz="2200" b="1" dirty="0">
                <a:latin typeface="Calibri" pitchFamily="34" charset="0"/>
              </a:rPr>
              <a:t> </a:t>
            </a:r>
            <a:r>
              <a:rPr lang="it-IT" sz="2200" b="1" dirty="0" smtClean="0">
                <a:latin typeface="Calibri" pitchFamily="34" charset="0"/>
              </a:rPr>
              <a:t>                                                 </a:t>
            </a:r>
            <a:r>
              <a:rPr lang="it-IT" b="1" dirty="0" err="1" smtClean="0">
                <a:latin typeface="Calibri" pitchFamily="34" charset="0"/>
              </a:rPr>
              <a:t>Place</a:t>
            </a:r>
            <a:r>
              <a:rPr lang="it-IT" b="1" dirty="0" smtClean="0">
                <a:latin typeface="Calibri" pitchFamily="34" charset="0"/>
              </a:rPr>
              <a:t> </a:t>
            </a:r>
            <a:r>
              <a:rPr lang="it-IT" b="1" dirty="0">
                <a:latin typeface="Calibri" pitchFamily="34" charset="0"/>
              </a:rPr>
              <a:t>Garibaldi </a:t>
            </a:r>
            <a:r>
              <a:rPr lang="it-IT" b="1" dirty="0" smtClean="0">
                <a:latin typeface="Calibri" pitchFamily="34" charset="0"/>
              </a:rPr>
              <a:t>à </a:t>
            </a:r>
            <a:r>
              <a:rPr lang="it-IT" b="1" dirty="0" err="1" smtClean="0">
                <a:latin typeface="Calibri" pitchFamily="34" charset="0"/>
              </a:rPr>
              <a:t>Nice</a:t>
            </a:r>
            <a:endParaRPr lang="it-IT" b="1" dirty="0">
              <a:latin typeface="Calibri" pitchFamily="34" charset="0"/>
            </a:endParaRPr>
          </a:p>
        </p:txBody>
      </p:sp>
      <p:pic>
        <p:nvPicPr>
          <p:cNvPr id="28685" name="Picture 2" descr="C:\Users\Bellosta\Desktop\1020041_1335007087807[1].jpg"/>
          <p:cNvPicPr>
            <a:picLocks noChangeAspect="1" noChangeArrowheads="1"/>
          </p:cNvPicPr>
          <p:nvPr/>
        </p:nvPicPr>
        <p:blipFill>
          <a:blip r:embed="rId2"/>
          <a:srcRect/>
          <a:stretch>
            <a:fillRect/>
          </a:stretch>
        </p:blipFill>
        <p:spPr bwMode="auto">
          <a:xfrm>
            <a:off x="2195513" y="3879850"/>
            <a:ext cx="5329237" cy="252095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1"/>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2</a:t>
            </a:r>
          </a:p>
        </p:txBody>
      </p:sp>
      <p:grpSp>
        <p:nvGrpSpPr>
          <p:cNvPr id="14338" name="Group 2"/>
          <p:cNvGrpSpPr>
            <a:grpSpLocks/>
          </p:cNvGrpSpPr>
          <p:nvPr/>
        </p:nvGrpSpPr>
        <p:grpSpPr bwMode="auto">
          <a:xfrm>
            <a:off x="0" y="265113"/>
            <a:ext cx="8915400" cy="6589712"/>
            <a:chOff x="0" y="0"/>
            <a:chExt cx="5616" cy="4151"/>
          </a:xfrm>
        </p:grpSpPr>
        <p:sp>
          <p:nvSpPr>
            <p:cNvPr id="14356" name="AutoShape 3"/>
            <p:cNvSpPr>
              <a:spLocks/>
            </p:cNvSpPr>
            <p:nvPr/>
          </p:nvSpPr>
          <p:spPr bwMode="auto">
            <a:xfrm>
              <a:off x="0" y="0"/>
              <a:ext cx="5616" cy="4151"/>
            </a:xfrm>
            <a:prstGeom prst="rtTriangle">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14339" name="Group 4"/>
          <p:cNvGrpSpPr>
            <a:grpSpLocks/>
          </p:cNvGrpSpPr>
          <p:nvPr/>
        </p:nvGrpSpPr>
        <p:grpSpPr bwMode="auto">
          <a:xfrm>
            <a:off x="5638800" y="5275263"/>
            <a:ext cx="3389313" cy="685800"/>
            <a:chOff x="0" y="0"/>
            <a:chExt cx="2135" cy="432"/>
          </a:xfrm>
        </p:grpSpPr>
        <p:sp>
          <p:nvSpPr>
            <p:cNvPr id="14355" name="Rectangle 5"/>
            <p:cNvSpPr>
              <a:spLocks/>
            </p:cNvSpPr>
            <p:nvPr/>
          </p:nvSpPr>
          <p:spPr bwMode="auto">
            <a:xfrm>
              <a:off x="0" y="0"/>
              <a:ext cx="2135" cy="432"/>
            </a:xfrm>
            <a:prstGeom prst="rect">
              <a:avLst/>
            </a:prstGeom>
            <a:solidFill>
              <a:srgbClr val="CCFFFF">
                <a:alpha val="48627"/>
              </a:srgbClr>
            </a:solidFill>
            <a:ln w="12700">
              <a:noFill/>
              <a:miter lim="800000"/>
              <a:headEnd/>
              <a:tailEnd/>
            </a:ln>
          </p:spPr>
          <p:txBody>
            <a:bodyPr lIns="0" tIns="0" rIns="0" bIns="0"/>
            <a:lstStyle/>
            <a:p>
              <a:endParaRPr lang="it-IT">
                <a:latin typeface="Calibri" pitchFamily="34" charset="0"/>
              </a:endParaRPr>
            </a:p>
          </p:txBody>
        </p:sp>
      </p:grpSp>
      <p:grpSp>
        <p:nvGrpSpPr>
          <p:cNvPr id="14340" name="Group 6"/>
          <p:cNvGrpSpPr>
            <a:grpSpLocks/>
          </p:cNvGrpSpPr>
          <p:nvPr/>
        </p:nvGrpSpPr>
        <p:grpSpPr bwMode="auto">
          <a:xfrm>
            <a:off x="15875" y="1066800"/>
            <a:ext cx="9128125" cy="1320800"/>
            <a:chOff x="0" y="0"/>
            <a:chExt cx="5750" cy="832"/>
          </a:xfrm>
        </p:grpSpPr>
        <p:sp>
          <p:nvSpPr>
            <p:cNvPr id="14354" name="Rectangle 7"/>
            <p:cNvSpPr>
              <a:spLocks/>
            </p:cNvSpPr>
            <p:nvPr/>
          </p:nvSpPr>
          <p:spPr bwMode="auto">
            <a:xfrm>
              <a:off x="0" y="0"/>
              <a:ext cx="5750" cy="832"/>
            </a:xfrm>
            <a:prstGeom prst="rect">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14341" name="Group 8"/>
          <p:cNvGrpSpPr>
            <a:grpSpLocks/>
          </p:cNvGrpSpPr>
          <p:nvPr/>
        </p:nvGrpSpPr>
        <p:grpSpPr bwMode="auto">
          <a:xfrm>
            <a:off x="5718175" y="6350"/>
            <a:ext cx="3298825" cy="6854825"/>
            <a:chOff x="0" y="0"/>
            <a:chExt cx="2077" cy="4318"/>
          </a:xfrm>
        </p:grpSpPr>
        <p:grpSp>
          <p:nvGrpSpPr>
            <p:cNvPr id="14352" name="Group 9"/>
            <p:cNvGrpSpPr>
              <a:grpSpLocks/>
            </p:cNvGrpSpPr>
            <p:nvPr/>
          </p:nvGrpSpPr>
          <p:grpSpPr bwMode="auto">
            <a:xfrm>
              <a:off x="0" y="0"/>
              <a:ext cx="2077" cy="4318"/>
              <a:chOff x="0" y="0"/>
              <a:chExt cx="2077" cy="4318"/>
            </a:xfrm>
          </p:grpSpPr>
          <p:sp>
            <p:nvSpPr>
              <p:cNvPr id="14353" name="AutoShape 10"/>
              <p:cNvSpPr>
                <a:spLocks/>
              </p:cNvSpPr>
              <p:nvPr/>
            </p:nvSpPr>
            <p:spPr bwMode="auto">
              <a:xfrm>
                <a:off x="0" y="0"/>
                <a:ext cx="2077" cy="4318"/>
              </a:xfrm>
              <a:custGeom>
                <a:avLst/>
                <a:gdLst>
                  <a:gd name="T0" fmla="*/ 2077 w 21139"/>
                  <a:gd name="T1" fmla="*/ 4318 h 21600"/>
                  <a:gd name="T2" fmla="*/ 2 w 21139"/>
                  <a:gd name="T3" fmla="*/ 2074 h 21600"/>
                  <a:gd name="T4" fmla="*/ 2058 w 21139"/>
                  <a:gd name="T5" fmla="*/ 0 h 21600"/>
                  <a:gd name="T6" fmla="*/ 0 60000 65536"/>
                  <a:gd name="T7" fmla="*/ 0 60000 65536"/>
                  <a:gd name="T8" fmla="*/ 0 60000 65536"/>
                  <a:gd name="T9" fmla="*/ 0 w 21139"/>
                  <a:gd name="T10" fmla="*/ 0 h 21600"/>
                  <a:gd name="T11" fmla="*/ 21139 w 21139"/>
                  <a:gd name="T12" fmla="*/ 21600 h 21600"/>
                </a:gdLst>
                <a:ahLst/>
                <a:cxnLst>
                  <a:cxn ang="T6">
                    <a:pos x="T0" y="T1"/>
                  </a:cxn>
                  <a:cxn ang="T7">
                    <a:pos x="T2" y="T3"/>
                  </a:cxn>
                  <a:cxn ang="T8">
                    <a:pos x="T4" y="T5"/>
                  </a:cxn>
                </a:cxnLst>
                <a:rect l="T9" t="T10" r="T11" b="T12"/>
                <a:pathLst>
                  <a:path w="21139" h="21600">
                    <a:moveTo>
                      <a:pt x="21139" y="21600"/>
                    </a:moveTo>
                    <a:cubicBezTo>
                      <a:pt x="8996" y="21365"/>
                      <a:pt x="-461" y="16338"/>
                      <a:pt x="17" y="10373"/>
                    </a:cubicBezTo>
                    <a:cubicBezTo>
                      <a:pt x="466" y="4773"/>
                      <a:pt x="9551" y="270"/>
                      <a:pt x="20945" y="0"/>
                    </a:cubicBezTo>
                  </a:path>
                </a:pathLst>
              </a:custGeom>
              <a:noFill/>
              <a:ln w="12700">
                <a:solidFill>
                  <a:srgbClr val="CCFFFF"/>
                </a:solidFill>
                <a:miter lim="800000"/>
                <a:headEnd/>
                <a:tailEnd/>
              </a:ln>
            </p:spPr>
            <p:txBody>
              <a:bodyPr lIns="0" tIns="0" rIns="0" bIns="0"/>
              <a:lstStyle/>
              <a:p>
                <a:endParaRPr lang="it-IT"/>
              </a:p>
            </p:txBody>
          </p:sp>
        </p:grpSp>
      </p:grpSp>
      <p:grpSp>
        <p:nvGrpSpPr>
          <p:cNvPr id="14342" name="Group 11"/>
          <p:cNvGrpSpPr>
            <a:grpSpLocks/>
          </p:cNvGrpSpPr>
          <p:nvPr/>
        </p:nvGrpSpPr>
        <p:grpSpPr bwMode="auto">
          <a:xfrm>
            <a:off x="6935788" y="-6350"/>
            <a:ext cx="2178050" cy="1535113"/>
            <a:chOff x="0" y="0"/>
            <a:chExt cx="1372" cy="967"/>
          </a:xfrm>
        </p:grpSpPr>
        <p:grpSp>
          <p:nvGrpSpPr>
            <p:cNvPr id="14350" name="Group 12"/>
            <p:cNvGrpSpPr>
              <a:grpSpLocks/>
            </p:cNvGrpSpPr>
            <p:nvPr/>
          </p:nvGrpSpPr>
          <p:grpSpPr bwMode="auto">
            <a:xfrm>
              <a:off x="0" y="0"/>
              <a:ext cx="1372" cy="967"/>
              <a:chOff x="0" y="0"/>
              <a:chExt cx="1372" cy="967"/>
            </a:xfrm>
          </p:grpSpPr>
          <p:sp>
            <p:nvSpPr>
              <p:cNvPr id="14351" name="AutoShape 13"/>
              <p:cNvSpPr>
                <a:spLocks/>
              </p:cNvSpPr>
              <p:nvPr/>
            </p:nvSpPr>
            <p:spPr bwMode="auto">
              <a:xfrm>
                <a:off x="0" y="0"/>
                <a:ext cx="1372" cy="967"/>
              </a:xfrm>
              <a:custGeom>
                <a:avLst/>
                <a:gdLst>
                  <a:gd name="T0" fmla="*/ 1372 w 21600"/>
                  <a:gd name="T1" fmla="*/ 967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11957" y="21415"/>
                      <a:pt x="3382" y="12840"/>
                      <a:pt x="0" y="0"/>
                    </a:cubicBezTo>
                  </a:path>
                </a:pathLst>
              </a:custGeom>
              <a:noFill/>
              <a:ln w="12700">
                <a:solidFill>
                  <a:srgbClr val="CCFFFF"/>
                </a:solidFill>
                <a:miter lim="800000"/>
                <a:headEnd/>
                <a:tailEnd/>
              </a:ln>
            </p:spPr>
            <p:txBody>
              <a:bodyPr lIns="0" tIns="0" rIns="0" bIns="0"/>
              <a:lstStyle/>
              <a:p>
                <a:endParaRPr lang="it-IT"/>
              </a:p>
            </p:txBody>
          </p:sp>
        </p:grpSp>
      </p:grpSp>
      <p:sp>
        <p:nvSpPr>
          <p:cNvPr id="14343" name="Line 14"/>
          <p:cNvSpPr>
            <a:spLocks noChangeShapeType="1"/>
          </p:cNvSpPr>
          <p:nvPr/>
        </p:nvSpPr>
        <p:spPr bwMode="auto">
          <a:xfrm rot="10800000">
            <a:off x="6672263" y="146050"/>
            <a:ext cx="2384425" cy="2703513"/>
          </a:xfrm>
          <a:prstGeom prst="line">
            <a:avLst/>
          </a:prstGeom>
          <a:noFill/>
          <a:ln w="12700">
            <a:solidFill>
              <a:srgbClr val="CCFFFF"/>
            </a:solidFill>
            <a:round/>
            <a:headEnd/>
            <a:tailEnd/>
          </a:ln>
        </p:spPr>
        <p:txBody>
          <a:bodyPr/>
          <a:lstStyle/>
          <a:p>
            <a:endParaRPr lang="it-IT"/>
          </a:p>
        </p:txBody>
      </p:sp>
      <p:sp>
        <p:nvSpPr>
          <p:cNvPr id="14344" name="Line 15"/>
          <p:cNvSpPr>
            <a:spLocks noChangeShapeType="1"/>
          </p:cNvSpPr>
          <p:nvPr/>
        </p:nvSpPr>
        <p:spPr bwMode="auto">
          <a:xfrm>
            <a:off x="7243763" y="-7938"/>
            <a:ext cx="1587" cy="6807201"/>
          </a:xfrm>
          <a:prstGeom prst="line">
            <a:avLst/>
          </a:prstGeom>
          <a:noFill/>
          <a:ln w="12700">
            <a:solidFill>
              <a:srgbClr val="CCFFFF"/>
            </a:solidFill>
            <a:round/>
            <a:headEnd/>
            <a:tailEnd/>
          </a:ln>
        </p:spPr>
        <p:txBody>
          <a:bodyPr/>
          <a:lstStyle/>
          <a:p>
            <a:endParaRPr lang="it-IT"/>
          </a:p>
        </p:txBody>
      </p:sp>
      <p:sp>
        <p:nvSpPr>
          <p:cNvPr id="14345" name="Line 16"/>
          <p:cNvSpPr>
            <a:spLocks noChangeShapeType="1"/>
          </p:cNvSpPr>
          <p:nvPr/>
        </p:nvSpPr>
        <p:spPr bwMode="auto">
          <a:xfrm>
            <a:off x="4763" y="596900"/>
            <a:ext cx="9139237" cy="1588"/>
          </a:xfrm>
          <a:prstGeom prst="line">
            <a:avLst/>
          </a:prstGeom>
          <a:noFill/>
          <a:ln w="12700">
            <a:solidFill>
              <a:srgbClr val="CCFFFF"/>
            </a:solidFill>
            <a:round/>
            <a:headEnd/>
            <a:tailEnd/>
          </a:ln>
        </p:spPr>
        <p:txBody>
          <a:bodyPr/>
          <a:lstStyle/>
          <a:p>
            <a:endParaRPr lang="it-IT"/>
          </a:p>
        </p:txBody>
      </p:sp>
      <p:sp>
        <p:nvSpPr>
          <p:cNvPr id="14346" name="Rectangle 17"/>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1</a:t>
            </a:r>
          </a:p>
        </p:txBody>
      </p:sp>
      <p:sp>
        <p:nvSpPr>
          <p:cNvPr id="16403" name="Rectangle 19"/>
          <p:cNvSpPr>
            <a:spLocks noGrp="1" noChangeArrowheads="1"/>
          </p:cNvSpPr>
          <p:nvPr>
            <p:ph type="body" idx="1"/>
          </p:nvPr>
        </p:nvSpPr>
        <p:spPr>
          <a:xfrm>
            <a:off x="257175" y="1143000"/>
            <a:ext cx="8886825" cy="5715000"/>
          </a:xfrm>
        </p:spPr>
        <p:txBody>
          <a:bodyPr lIns="38100" tIns="38100" rIns="-6350" bIns="38100" rtlCol="0">
            <a:normAutofit/>
          </a:bodyPr>
          <a:lstStyle/>
          <a:p>
            <a:pPr eaLnBrk="1" fontAlgn="auto" hangingPunct="1">
              <a:spcAft>
                <a:spcPts val="0"/>
              </a:spcAft>
              <a:buFont typeface="Arial" pitchFamily="34" charset="0"/>
              <a:buNone/>
              <a:defRPr/>
            </a:pPr>
            <a:endParaRPr lang="it-IT" dirty="0" smtClean="0">
              <a:latin typeface="Comic Sans MS" pitchFamily="66" charset="0"/>
            </a:endParaRPr>
          </a:p>
          <a:p>
            <a:pPr marL="358775" eaLnBrk="1" fontAlgn="auto" hangingPunct="1">
              <a:spcAft>
                <a:spcPts val="0"/>
              </a:spcAft>
              <a:buFont typeface="Arial" pitchFamily="34" charset="0"/>
              <a:buNone/>
              <a:defRPr/>
            </a:pPr>
            <a:endParaRPr lang="en-US" dirty="0" smtClean="0"/>
          </a:p>
        </p:txBody>
      </p:sp>
      <p:sp>
        <p:nvSpPr>
          <p:cNvPr id="14348" name="Rettangolo 21"/>
          <p:cNvSpPr>
            <a:spLocks noChangeArrowheads="1"/>
          </p:cNvSpPr>
          <p:nvPr/>
        </p:nvSpPr>
        <p:spPr bwMode="auto">
          <a:xfrm>
            <a:off x="4297362" y="549277"/>
            <a:ext cx="4730751" cy="7109639"/>
          </a:xfrm>
          <a:prstGeom prst="rect">
            <a:avLst/>
          </a:prstGeom>
          <a:noFill/>
          <a:ln w="9525">
            <a:noFill/>
            <a:miter lim="800000"/>
            <a:headEnd/>
            <a:tailEnd/>
          </a:ln>
        </p:spPr>
        <p:txBody>
          <a:bodyPr wrap="square">
            <a:spAutoFit/>
          </a:bodyPr>
          <a:lstStyle/>
          <a:p>
            <a:pPr algn="just"/>
            <a:r>
              <a:rPr lang="fr-FR" sz="2400" dirty="0" smtClean="0">
                <a:latin typeface="Calibri" pitchFamily="34" charset="0"/>
              </a:rPr>
              <a:t>A l’origine, tant le Comté que le Duché contrôlaient les actuels départements français de Savoie, de Haute-Savoie et des Alpes Maritimes, ainsi que de nombreuses possessions sur le versant italien des Alpes, en Vallée d’Aoste et dans une zone marginale du Piémont comprenant Pinerolo, Savigliano, Fossano, Cuneo et Turin; la partie restante du Piémont était assujettie à diverses seigneuries subalpines (du Montferrat, de Saluces), tandis que le territoire de Novare appartenait au Duché de Milan des Sforza.</a:t>
            </a:r>
          </a:p>
          <a:p>
            <a:endParaRPr lang="it-IT" dirty="0">
              <a:latin typeface="Calibri" pitchFamily="34" charset="0"/>
            </a:endParaRPr>
          </a:p>
          <a:p>
            <a:endParaRPr lang="it-IT" dirty="0">
              <a:latin typeface="Calibri" pitchFamily="34" charset="0"/>
            </a:endParaRPr>
          </a:p>
          <a:p>
            <a:endParaRPr lang="it-IT" dirty="0">
              <a:latin typeface="Calibri" pitchFamily="34" charset="0"/>
            </a:endParaRPr>
          </a:p>
          <a:p>
            <a:endParaRPr lang="it-IT" dirty="0">
              <a:latin typeface="Calibri" pitchFamily="34" charset="0"/>
            </a:endParaRPr>
          </a:p>
        </p:txBody>
      </p:sp>
      <p:pic>
        <p:nvPicPr>
          <p:cNvPr id="14349" name="Picture 2" descr="C:\Users\Bellosta\Desktop\Massif_des_Alpes_map-fr.svg[1].png"/>
          <p:cNvPicPr>
            <a:picLocks noChangeAspect="1" noChangeArrowheads="1"/>
          </p:cNvPicPr>
          <p:nvPr/>
        </p:nvPicPr>
        <p:blipFill>
          <a:blip r:embed="rId2"/>
          <a:srcRect/>
          <a:stretch>
            <a:fillRect/>
          </a:stretch>
        </p:blipFill>
        <p:spPr bwMode="auto">
          <a:xfrm>
            <a:off x="179388" y="549275"/>
            <a:ext cx="4117975" cy="6119813"/>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1"/>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2</a:t>
            </a:r>
          </a:p>
        </p:txBody>
      </p:sp>
      <p:grpSp>
        <p:nvGrpSpPr>
          <p:cNvPr id="15362" name="Group 2"/>
          <p:cNvGrpSpPr>
            <a:grpSpLocks/>
          </p:cNvGrpSpPr>
          <p:nvPr/>
        </p:nvGrpSpPr>
        <p:grpSpPr bwMode="auto">
          <a:xfrm>
            <a:off x="0" y="265113"/>
            <a:ext cx="8915400" cy="6589712"/>
            <a:chOff x="0" y="0"/>
            <a:chExt cx="5616" cy="4151"/>
          </a:xfrm>
        </p:grpSpPr>
        <p:sp>
          <p:nvSpPr>
            <p:cNvPr id="15380" name="AutoShape 3"/>
            <p:cNvSpPr>
              <a:spLocks/>
            </p:cNvSpPr>
            <p:nvPr/>
          </p:nvSpPr>
          <p:spPr bwMode="auto">
            <a:xfrm>
              <a:off x="0" y="0"/>
              <a:ext cx="5616" cy="4151"/>
            </a:xfrm>
            <a:prstGeom prst="rtTriangle">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15363" name="Group 4"/>
          <p:cNvGrpSpPr>
            <a:grpSpLocks/>
          </p:cNvGrpSpPr>
          <p:nvPr/>
        </p:nvGrpSpPr>
        <p:grpSpPr bwMode="auto">
          <a:xfrm>
            <a:off x="5638800" y="5275263"/>
            <a:ext cx="3389313" cy="685800"/>
            <a:chOff x="0" y="0"/>
            <a:chExt cx="2135" cy="432"/>
          </a:xfrm>
        </p:grpSpPr>
        <p:sp>
          <p:nvSpPr>
            <p:cNvPr id="15379" name="Rectangle 5"/>
            <p:cNvSpPr>
              <a:spLocks/>
            </p:cNvSpPr>
            <p:nvPr/>
          </p:nvSpPr>
          <p:spPr bwMode="auto">
            <a:xfrm>
              <a:off x="0" y="0"/>
              <a:ext cx="2135" cy="432"/>
            </a:xfrm>
            <a:prstGeom prst="rect">
              <a:avLst/>
            </a:prstGeom>
            <a:solidFill>
              <a:srgbClr val="CCFFFF">
                <a:alpha val="48627"/>
              </a:srgbClr>
            </a:solidFill>
            <a:ln w="12700">
              <a:noFill/>
              <a:miter lim="800000"/>
              <a:headEnd/>
              <a:tailEnd/>
            </a:ln>
          </p:spPr>
          <p:txBody>
            <a:bodyPr lIns="0" tIns="0" rIns="0" bIns="0"/>
            <a:lstStyle/>
            <a:p>
              <a:endParaRPr lang="it-IT">
                <a:latin typeface="Calibri" pitchFamily="34" charset="0"/>
              </a:endParaRPr>
            </a:p>
          </p:txBody>
        </p:sp>
      </p:grpSp>
      <p:grpSp>
        <p:nvGrpSpPr>
          <p:cNvPr id="15364" name="Group 6"/>
          <p:cNvGrpSpPr>
            <a:grpSpLocks/>
          </p:cNvGrpSpPr>
          <p:nvPr/>
        </p:nvGrpSpPr>
        <p:grpSpPr bwMode="auto">
          <a:xfrm>
            <a:off x="15875" y="476250"/>
            <a:ext cx="9128125" cy="8426450"/>
            <a:chOff x="0" y="-27"/>
            <a:chExt cx="5750" cy="1415"/>
          </a:xfrm>
        </p:grpSpPr>
        <p:sp>
          <p:nvSpPr>
            <p:cNvPr id="15378" name="Rectangle 7"/>
            <p:cNvSpPr>
              <a:spLocks/>
            </p:cNvSpPr>
            <p:nvPr/>
          </p:nvSpPr>
          <p:spPr bwMode="auto">
            <a:xfrm>
              <a:off x="0" y="-27"/>
              <a:ext cx="5750" cy="1415"/>
            </a:xfrm>
            <a:prstGeom prst="rect">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15365" name="Group 8"/>
          <p:cNvGrpSpPr>
            <a:grpSpLocks/>
          </p:cNvGrpSpPr>
          <p:nvPr/>
        </p:nvGrpSpPr>
        <p:grpSpPr bwMode="auto">
          <a:xfrm>
            <a:off x="5718175" y="6350"/>
            <a:ext cx="3298825" cy="6854825"/>
            <a:chOff x="0" y="0"/>
            <a:chExt cx="2077" cy="4318"/>
          </a:xfrm>
        </p:grpSpPr>
        <p:grpSp>
          <p:nvGrpSpPr>
            <p:cNvPr id="15376" name="Group 9"/>
            <p:cNvGrpSpPr>
              <a:grpSpLocks/>
            </p:cNvGrpSpPr>
            <p:nvPr/>
          </p:nvGrpSpPr>
          <p:grpSpPr bwMode="auto">
            <a:xfrm>
              <a:off x="0" y="0"/>
              <a:ext cx="2077" cy="4318"/>
              <a:chOff x="0" y="0"/>
              <a:chExt cx="2077" cy="4318"/>
            </a:xfrm>
          </p:grpSpPr>
          <p:sp>
            <p:nvSpPr>
              <p:cNvPr id="15377" name="AutoShape 10"/>
              <p:cNvSpPr>
                <a:spLocks/>
              </p:cNvSpPr>
              <p:nvPr/>
            </p:nvSpPr>
            <p:spPr bwMode="auto">
              <a:xfrm>
                <a:off x="0" y="0"/>
                <a:ext cx="2077" cy="4318"/>
              </a:xfrm>
              <a:custGeom>
                <a:avLst/>
                <a:gdLst>
                  <a:gd name="T0" fmla="*/ 2077 w 21139"/>
                  <a:gd name="T1" fmla="*/ 4318 h 21600"/>
                  <a:gd name="T2" fmla="*/ 2 w 21139"/>
                  <a:gd name="T3" fmla="*/ 2074 h 21600"/>
                  <a:gd name="T4" fmla="*/ 2058 w 21139"/>
                  <a:gd name="T5" fmla="*/ 0 h 21600"/>
                  <a:gd name="T6" fmla="*/ 0 60000 65536"/>
                  <a:gd name="T7" fmla="*/ 0 60000 65536"/>
                  <a:gd name="T8" fmla="*/ 0 60000 65536"/>
                  <a:gd name="T9" fmla="*/ 0 w 21139"/>
                  <a:gd name="T10" fmla="*/ 0 h 21600"/>
                  <a:gd name="T11" fmla="*/ 21139 w 21139"/>
                  <a:gd name="T12" fmla="*/ 21600 h 21600"/>
                </a:gdLst>
                <a:ahLst/>
                <a:cxnLst>
                  <a:cxn ang="T6">
                    <a:pos x="T0" y="T1"/>
                  </a:cxn>
                  <a:cxn ang="T7">
                    <a:pos x="T2" y="T3"/>
                  </a:cxn>
                  <a:cxn ang="T8">
                    <a:pos x="T4" y="T5"/>
                  </a:cxn>
                </a:cxnLst>
                <a:rect l="T9" t="T10" r="T11" b="T12"/>
                <a:pathLst>
                  <a:path w="21139" h="21600">
                    <a:moveTo>
                      <a:pt x="21139" y="21600"/>
                    </a:moveTo>
                    <a:cubicBezTo>
                      <a:pt x="8996" y="21365"/>
                      <a:pt x="-461" y="16338"/>
                      <a:pt x="17" y="10373"/>
                    </a:cubicBezTo>
                    <a:cubicBezTo>
                      <a:pt x="466" y="4773"/>
                      <a:pt x="9551" y="270"/>
                      <a:pt x="20945" y="0"/>
                    </a:cubicBezTo>
                  </a:path>
                </a:pathLst>
              </a:custGeom>
              <a:noFill/>
              <a:ln w="12700">
                <a:solidFill>
                  <a:srgbClr val="CCFFFF"/>
                </a:solidFill>
                <a:miter lim="800000"/>
                <a:headEnd/>
                <a:tailEnd/>
              </a:ln>
            </p:spPr>
            <p:txBody>
              <a:bodyPr lIns="0" tIns="0" rIns="0" bIns="0"/>
              <a:lstStyle/>
              <a:p>
                <a:endParaRPr lang="it-IT"/>
              </a:p>
            </p:txBody>
          </p:sp>
        </p:grpSp>
      </p:grpSp>
      <p:grpSp>
        <p:nvGrpSpPr>
          <p:cNvPr id="15366" name="Group 11"/>
          <p:cNvGrpSpPr>
            <a:grpSpLocks/>
          </p:cNvGrpSpPr>
          <p:nvPr/>
        </p:nvGrpSpPr>
        <p:grpSpPr bwMode="auto">
          <a:xfrm>
            <a:off x="6935788" y="-6350"/>
            <a:ext cx="2178050" cy="1535113"/>
            <a:chOff x="0" y="0"/>
            <a:chExt cx="1372" cy="967"/>
          </a:xfrm>
        </p:grpSpPr>
        <p:grpSp>
          <p:nvGrpSpPr>
            <p:cNvPr id="15374" name="Group 12"/>
            <p:cNvGrpSpPr>
              <a:grpSpLocks/>
            </p:cNvGrpSpPr>
            <p:nvPr/>
          </p:nvGrpSpPr>
          <p:grpSpPr bwMode="auto">
            <a:xfrm>
              <a:off x="0" y="0"/>
              <a:ext cx="1372" cy="967"/>
              <a:chOff x="0" y="0"/>
              <a:chExt cx="1372" cy="967"/>
            </a:xfrm>
          </p:grpSpPr>
          <p:sp>
            <p:nvSpPr>
              <p:cNvPr id="15375" name="AutoShape 13"/>
              <p:cNvSpPr>
                <a:spLocks/>
              </p:cNvSpPr>
              <p:nvPr/>
            </p:nvSpPr>
            <p:spPr bwMode="auto">
              <a:xfrm>
                <a:off x="0" y="0"/>
                <a:ext cx="1372" cy="967"/>
              </a:xfrm>
              <a:custGeom>
                <a:avLst/>
                <a:gdLst>
                  <a:gd name="T0" fmla="*/ 1372 w 21600"/>
                  <a:gd name="T1" fmla="*/ 967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11957" y="21415"/>
                      <a:pt x="3382" y="12840"/>
                      <a:pt x="0" y="0"/>
                    </a:cubicBezTo>
                  </a:path>
                </a:pathLst>
              </a:custGeom>
              <a:noFill/>
              <a:ln w="12700">
                <a:solidFill>
                  <a:srgbClr val="CCFFFF"/>
                </a:solidFill>
                <a:miter lim="800000"/>
                <a:headEnd/>
                <a:tailEnd/>
              </a:ln>
            </p:spPr>
            <p:txBody>
              <a:bodyPr lIns="0" tIns="0" rIns="0" bIns="0"/>
              <a:lstStyle/>
              <a:p>
                <a:endParaRPr lang="it-IT"/>
              </a:p>
            </p:txBody>
          </p:sp>
        </p:grpSp>
      </p:grpSp>
      <p:sp>
        <p:nvSpPr>
          <p:cNvPr id="15367" name="Line 14"/>
          <p:cNvSpPr>
            <a:spLocks noChangeShapeType="1"/>
          </p:cNvSpPr>
          <p:nvPr/>
        </p:nvSpPr>
        <p:spPr bwMode="auto">
          <a:xfrm rot="10800000">
            <a:off x="6672263" y="146050"/>
            <a:ext cx="2384425" cy="2703513"/>
          </a:xfrm>
          <a:prstGeom prst="line">
            <a:avLst/>
          </a:prstGeom>
          <a:noFill/>
          <a:ln w="12700">
            <a:solidFill>
              <a:srgbClr val="CCFFFF"/>
            </a:solidFill>
            <a:round/>
            <a:headEnd/>
            <a:tailEnd/>
          </a:ln>
        </p:spPr>
        <p:txBody>
          <a:bodyPr/>
          <a:lstStyle/>
          <a:p>
            <a:endParaRPr lang="it-IT"/>
          </a:p>
        </p:txBody>
      </p:sp>
      <p:sp>
        <p:nvSpPr>
          <p:cNvPr id="15368" name="Line 15"/>
          <p:cNvSpPr>
            <a:spLocks noChangeShapeType="1"/>
          </p:cNvSpPr>
          <p:nvPr/>
        </p:nvSpPr>
        <p:spPr bwMode="auto">
          <a:xfrm>
            <a:off x="7243763" y="-7938"/>
            <a:ext cx="1587" cy="6807201"/>
          </a:xfrm>
          <a:prstGeom prst="line">
            <a:avLst/>
          </a:prstGeom>
          <a:noFill/>
          <a:ln w="12700">
            <a:solidFill>
              <a:srgbClr val="CCFFFF"/>
            </a:solidFill>
            <a:round/>
            <a:headEnd/>
            <a:tailEnd/>
          </a:ln>
        </p:spPr>
        <p:txBody>
          <a:bodyPr/>
          <a:lstStyle/>
          <a:p>
            <a:endParaRPr lang="it-IT"/>
          </a:p>
        </p:txBody>
      </p:sp>
      <p:sp>
        <p:nvSpPr>
          <p:cNvPr id="15369" name="Line 16"/>
          <p:cNvSpPr>
            <a:spLocks noChangeShapeType="1"/>
          </p:cNvSpPr>
          <p:nvPr/>
        </p:nvSpPr>
        <p:spPr bwMode="auto">
          <a:xfrm>
            <a:off x="4763" y="596900"/>
            <a:ext cx="9139237" cy="1588"/>
          </a:xfrm>
          <a:prstGeom prst="line">
            <a:avLst/>
          </a:prstGeom>
          <a:noFill/>
          <a:ln w="12700">
            <a:solidFill>
              <a:srgbClr val="CCFFFF"/>
            </a:solidFill>
            <a:round/>
            <a:headEnd/>
            <a:tailEnd/>
          </a:ln>
        </p:spPr>
        <p:txBody>
          <a:bodyPr/>
          <a:lstStyle/>
          <a:p>
            <a:endParaRPr lang="it-IT"/>
          </a:p>
        </p:txBody>
      </p:sp>
      <p:sp>
        <p:nvSpPr>
          <p:cNvPr id="15370" name="Rectangle 17"/>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1</a:t>
            </a:r>
          </a:p>
        </p:txBody>
      </p:sp>
      <p:sp>
        <p:nvSpPr>
          <p:cNvPr id="16403" name="Rectangle 19"/>
          <p:cNvSpPr>
            <a:spLocks noGrp="1" noChangeArrowheads="1"/>
          </p:cNvSpPr>
          <p:nvPr>
            <p:ph type="body" idx="1"/>
          </p:nvPr>
        </p:nvSpPr>
        <p:spPr>
          <a:xfrm>
            <a:off x="257175" y="1143000"/>
            <a:ext cx="8886825" cy="5715000"/>
          </a:xfrm>
        </p:spPr>
        <p:txBody>
          <a:bodyPr lIns="38100" tIns="38100" rIns="-6350" bIns="38100" rtlCol="0">
            <a:normAutofit/>
          </a:bodyPr>
          <a:lstStyle/>
          <a:p>
            <a:pPr eaLnBrk="1" fontAlgn="auto" hangingPunct="1">
              <a:spcAft>
                <a:spcPts val="0"/>
              </a:spcAft>
              <a:buFont typeface="Arial" pitchFamily="34" charset="0"/>
              <a:buNone/>
              <a:defRPr/>
            </a:pPr>
            <a:endParaRPr lang="it-IT" dirty="0" smtClean="0">
              <a:latin typeface="Comic Sans MS" pitchFamily="66" charset="0"/>
            </a:endParaRPr>
          </a:p>
          <a:p>
            <a:pPr marL="358775" eaLnBrk="1" fontAlgn="auto" hangingPunct="1">
              <a:spcAft>
                <a:spcPts val="0"/>
              </a:spcAft>
              <a:buFont typeface="Arial" pitchFamily="34" charset="0"/>
              <a:buNone/>
              <a:defRPr/>
            </a:pPr>
            <a:endParaRPr lang="en-US" dirty="0" smtClean="0"/>
          </a:p>
        </p:txBody>
      </p:sp>
      <p:sp>
        <p:nvSpPr>
          <p:cNvPr id="15372" name="Titolo 1"/>
          <p:cNvSpPr>
            <a:spLocks noGrp="1"/>
          </p:cNvSpPr>
          <p:nvPr>
            <p:ph type="title"/>
          </p:nvPr>
        </p:nvSpPr>
        <p:spPr>
          <a:xfrm>
            <a:off x="468313" y="71438"/>
            <a:ext cx="8366125" cy="549275"/>
          </a:xfrm>
          <a:solidFill>
            <a:schemeClr val="bg1"/>
          </a:solidFill>
        </p:spPr>
        <p:txBody>
          <a:bodyPr/>
          <a:lstStyle/>
          <a:p>
            <a:pPr eaLnBrk="1" hangingPunct="1"/>
            <a:r>
              <a:rPr lang="it-IT" sz="2800" dirty="0" err="1" smtClean="0">
                <a:latin typeface="Comic Sans MS" pitchFamily="66" charset="0"/>
              </a:rPr>
              <a:t>Italie</a:t>
            </a:r>
            <a:r>
              <a:rPr lang="it-IT" sz="2800" dirty="0" smtClean="0">
                <a:latin typeface="Comic Sans MS" pitchFamily="66" charset="0"/>
              </a:rPr>
              <a:t> </a:t>
            </a:r>
            <a:r>
              <a:rPr lang="it-IT" sz="2800" dirty="0" err="1" smtClean="0">
                <a:latin typeface="Comic Sans MS" pitchFamily="66" charset="0"/>
              </a:rPr>
              <a:t>politique</a:t>
            </a:r>
            <a:r>
              <a:rPr lang="it-IT" sz="2800" dirty="0" smtClean="0">
                <a:latin typeface="Comic Sans MS" pitchFamily="66" charset="0"/>
              </a:rPr>
              <a:t> en 1499</a:t>
            </a:r>
          </a:p>
        </p:txBody>
      </p:sp>
      <p:pic>
        <p:nvPicPr>
          <p:cNvPr id="15373" name="Picture 2" descr="C:\Users\Bellosta\Desktop\Grandi_Casate_Italiane_nel_1499[1].png"/>
          <p:cNvPicPr>
            <a:picLocks noChangeAspect="1" noChangeArrowheads="1"/>
          </p:cNvPicPr>
          <p:nvPr/>
        </p:nvPicPr>
        <p:blipFill>
          <a:blip r:embed="rId2"/>
          <a:srcRect/>
          <a:stretch>
            <a:fillRect/>
          </a:stretch>
        </p:blipFill>
        <p:spPr bwMode="auto">
          <a:xfrm>
            <a:off x="755650" y="620713"/>
            <a:ext cx="8208963" cy="6840735"/>
          </a:xfrm>
          <a:prstGeom prst="rect">
            <a:avLst/>
          </a:prstGeom>
          <a:noFill/>
          <a:ln w="9525">
            <a:noFill/>
            <a:miter lim="800000"/>
            <a:headEnd/>
            <a:tailEnd/>
          </a:ln>
        </p:spPr>
      </p:pic>
    </p:spTree>
  </p:cSld>
  <p:clrMapOvr>
    <a:masterClrMapping/>
  </p:clrMapOvr>
  <p:transition spd="slow">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1"/>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2</a:t>
            </a:r>
          </a:p>
        </p:txBody>
      </p:sp>
      <p:grpSp>
        <p:nvGrpSpPr>
          <p:cNvPr id="16386" name="Group 2"/>
          <p:cNvGrpSpPr>
            <a:grpSpLocks/>
          </p:cNvGrpSpPr>
          <p:nvPr/>
        </p:nvGrpSpPr>
        <p:grpSpPr bwMode="auto">
          <a:xfrm>
            <a:off x="0" y="265113"/>
            <a:ext cx="8915400" cy="6589712"/>
            <a:chOff x="0" y="0"/>
            <a:chExt cx="5616" cy="4151"/>
          </a:xfrm>
        </p:grpSpPr>
        <p:sp>
          <p:nvSpPr>
            <p:cNvPr id="2" name="AutoShape 3"/>
            <p:cNvSpPr>
              <a:spLocks/>
            </p:cNvSpPr>
            <p:nvPr/>
          </p:nvSpPr>
          <p:spPr bwMode="auto">
            <a:xfrm>
              <a:off x="0" y="0"/>
              <a:ext cx="5616" cy="4151"/>
            </a:xfrm>
            <a:prstGeom prst="rtTriangle">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16387" name="Group 4"/>
          <p:cNvGrpSpPr>
            <a:grpSpLocks/>
          </p:cNvGrpSpPr>
          <p:nvPr/>
        </p:nvGrpSpPr>
        <p:grpSpPr bwMode="auto">
          <a:xfrm>
            <a:off x="5638800" y="5275263"/>
            <a:ext cx="3389313" cy="685800"/>
            <a:chOff x="0" y="0"/>
            <a:chExt cx="2135" cy="432"/>
          </a:xfrm>
        </p:grpSpPr>
        <p:sp>
          <p:nvSpPr>
            <p:cNvPr id="16402" name="Rectangle 5"/>
            <p:cNvSpPr>
              <a:spLocks/>
            </p:cNvSpPr>
            <p:nvPr/>
          </p:nvSpPr>
          <p:spPr bwMode="auto">
            <a:xfrm>
              <a:off x="0" y="0"/>
              <a:ext cx="2135" cy="432"/>
            </a:xfrm>
            <a:prstGeom prst="rect">
              <a:avLst/>
            </a:prstGeom>
            <a:solidFill>
              <a:srgbClr val="CCFFFF">
                <a:alpha val="48627"/>
              </a:srgbClr>
            </a:solidFill>
            <a:ln w="12700">
              <a:noFill/>
              <a:miter lim="800000"/>
              <a:headEnd/>
              <a:tailEnd/>
            </a:ln>
          </p:spPr>
          <p:txBody>
            <a:bodyPr lIns="0" tIns="0" rIns="0" bIns="0"/>
            <a:lstStyle/>
            <a:p>
              <a:endParaRPr lang="it-IT">
                <a:latin typeface="Calibri" pitchFamily="34" charset="0"/>
              </a:endParaRPr>
            </a:p>
          </p:txBody>
        </p:sp>
      </p:grpSp>
      <p:grpSp>
        <p:nvGrpSpPr>
          <p:cNvPr id="16388" name="Group 6"/>
          <p:cNvGrpSpPr>
            <a:grpSpLocks/>
          </p:cNvGrpSpPr>
          <p:nvPr/>
        </p:nvGrpSpPr>
        <p:grpSpPr bwMode="auto">
          <a:xfrm>
            <a:off x="15875" y="1066800"/>
            <a:ext cx="9128125" cy="1320800"/>
            <a:chOff x="0" y="0"/>
            <a:chExt cx="5750" cy="832"/>
          </a:xfrm>
        </p:grpSpPr>
        <p:sp>
          <p:nvSpPr>
            <p:cNvPr id="16401" name="Rectangle 7"/>
            <p:cNvSpPr>
              <a:spLocks/>
            </p:cNvSpPr>
            <p:nvPr/>
          </p:nvSpPr>
          <p:spPr bwMode="auto">
            <a:xfrm>
              <a:off x="0" y="0"/>
              <a:ext cx="5750" cy="832"/>
            </a:xfrm>
            <a:prstGeom prst="rect">
              <a:avLst/>
            </a:prstGeom>
            <a:gradFill rotWithShape="0">
              <a:gsLst>
                <a:gs pos="0">
                  <a:srgbClr val="CCFFFF"/>
                </a:gs>
                <a:gs pos="100000">
                  <a:srgbClr val="657F7F"/>
                </a:gs>
              </a:gsLst>
              <a:lin ang="0" scaled="1"/>
            </a:gradFill>
            <a:ln w="12700">
              <a:noFill/>
              <a:miter lim="800000"/>
              <a:headEnd/>
              <a:tailEnd/>
            </a:ln>
          </p:spPr>
          <p:txBody>
            <a:bodyPr lIns="0" tIns="0" rIns="0" bIns="0"/>
            <a:lstStyle/>
            <a:p>
              <a:r>
                <a:rPr lang="it-IT" sz="2400" dirty="0">
                  <a:latin typeface="Calibri" pitchFamily="34" charset="0"/>
                </a:rPr>
                <a:t> </a:t>
              </a:r>
            </a:p>
            <a:p>
              <a:endParaRPr lang="it-IT" sz="2400" dirty="0">
                <a:latin typeface="Calibri" pitchFamily="34" charset="0"/>
              </a:endParaRPr>
            </a:p>
            <a:p>
              <a:r>
                <a:rPr lang="it-IT" sz="2400" dirty="0">
                  <a:latin typeface="Calibri" pitchFamily="34" charset="0"/>
                </a:rPr>
                <a:t> </a:t>
              </a:r>
            </a:p>
            <a:p>
              <a:endParaRPr lang="it-IT" sz="2400" dirty="0">
                <a:latin typeface="Calibri" pitchFamily="34" charset="0"/>
              </a:endParaRPr>
            </a:p>
          </p:txBody>
        </p:sp>
      </p:grpSp>
      <p:grpSp>
        <p:nvGrpSpPr>
          <p:cNvPr id="16389" name="Group 8"/>
          <p:cNvGrpSpPr>
            <a:grpSpLocks/>
          </p:cNvGrpSpPr>
          <p:nvPr/>
        </p:nvGrpSpPr>
        <p:grpSpPr bwMode="auto">
          <a:xfrm>
            <a:off x="5718175" y="6350"/>
            <a:ext cx="3298825" cy="6854825"/>
            <a:chOff x="0" y="0"/>
            <a:chExt cx="2077" cy="4318"/>
          </a:xfrm>
        </p:grpSpPr>
        <p:grpSp>
          <p:nvGrpSpPr>
            <p:cNvPr id="16399" name="Group 9"/>
            <p:cNvGrpSpPr>
              <a:grpSpLocks/>
            </p:cNvGrpSpPr>
            <p:nvPr/>
          </p:nvGrpSpPr>
          <p:grpSpPr bwMode="auto">
            <a:xfrm>
              <a:off x="0" y="0"/>
              <a:ext cx="2077" cy="4318"/>
              <a:chOff x="0" y="0"/>
              <a:chExt cx="2077" cy="4318"/>
            </a:xfrm>
          </p:grpSpPr>
          <p:sp>
            <p:nvSpPr>
              <p:cNvPr id="16400" name="AutoShape 10"/>
              <p:cNvSpPr>
                <a:spLocks/>
              </p:cNvSpPr>
              <p:nvPr/>
            </p:nvSpPr>
            <p:spPr bwMode="auto">
              <a:xfrm>
                <a:off x="0" y="0"/>
                <a:ext cx="2077" cy="4318"/>
              </a:xfrm>
              <a:custGeom>
                <a:avLst/>
                <a:gdLst>
                  <a:gd name="T0" fmla="*/ 2077 w 21139"/>
                  <a:gd name="T1" fmla="*/ 4318 h 21600"/>
                  <a:gd name="T2" fmla="*/ 2 w 21139"/>
                  <a:gd name="T3" fmla="*/ 2074 h 21600"/>
                  <a:gd name="T4" fmla="*/ 2058 w 21139"/>
                  <a:gd name="T5" fmla="*/ 0 h 21600"/>
                  <a:gd name="T6" fmla="*/ 0 60000 65536"/>
                  <a:gd name="T7" fmla="*/ 0 60000 65536"/>
                  <a:gd name="T8" fmla="*/ 0 60000 65536"/>
                  <a:gd name="T9" fmla="*/ 0 w 21139"/>
                  <a:gd name="T10" fmla="*/ 0 h 21600"/>
                  <a:gd name="T11" fmla="*/ 21139 w 21139"/>
                  <a:gd name="T12" fmla="*/ 21600 h 21600"/>
                </a:gdLst>
                <a:ahLst/>
                <a:cxnLst>
                  <a:cxn ang="T6">
                    <a:pos x="T0" y="T1"/>
                  </a:cxn>
                  <a:cxn ang="T7">
                    <a:pos x="T2" y="T3"/>
                  </a:cxn>
                  <a:cxn ang="T8">
                    <a:pos x="T4" y="T5"/>
                  </a:cxn>
                </a:cxnLst>
                <a:rect l="T9" t="T10" r="T11" b="T12"/>
                <a:pathLst>
                  <a:path w="21139" h="21600">
                    <a:moveTo>
                      <a:pt x="21139" y="21600"/>
                    </a:moveTo>
                    <a:cubicBezTo>
                      <a:pt x="8996" y="21365"/>
                      <a:pt x="-461" y="16338"/>
                      <a:pt x="17" y="10373"/>
                    </a:cubicBezTo>
                    <a:cubicBezTo>
                      <a:pt x="466" y="4773"/>
                      <a:pt x="9551" y="270"/>
                      <a:pt x="20945" y="0"/>
                    </a:cubicBezTo>
                  </a:path>
                </a:pathLst>
              </a:custGeom>
              <a:noFill/>
              <a:ln w="12700">
                <a:solidFill>
                  <a:srgbClr val="CCFFFF"/>
                </a:solidFill>
                <a:miter lim="800000"/>
                <a:headEnd/>
                <a:tailEnd/>
              </a:ln>
            </p:spPr>
            <p:txBody>
              <a:bodyPr lIns="0" tIns="0" rIns="0" bIns="0"/>
              <a:lstStyle/>
              <a:p>
                <a:endParaRPr lang="it-IT"/>
              </a:p>
            </p:txBody>
          </p:sp>
        </p:grpSp>
      </p:grpSp>
      <p:grpSp>
        <p:nvGrpSpPr>
          <p:cNvPr id="16390" name="Group 11"/>
          <p:cNvGrpSpPr>
            <a:grpSpLocks/>
          </p:cNvGrpSpPr>
          <p:nvPr/>
        </p:nvGrpSpPr>
        <p:grpSpPr bwMode="auto">
          <a:xfrm>
            <a:off x="6935788" y="-6350"/>
            <a:ext cx="2178050" cy="1535113"/>
            <a:chOff x="0" y="0"/>
            <a:chExt cx="1372" cy="967"/>
          </a:xfrm>
        </p:grpSpPr>
        <p:grpSp>
          <p:nvGrpSpPr>
            <p:cNvPr id="16397" name="Group 12"/>
            <p:cNvGrpSpPr>
              <a:grpSpLocks/>
            </p:cNvGrpSpPr>
            <p:nvPr/>
          </p:nvGrpSpPr>
          <p:grpSpPr bwMode="auto">
            <a:xfrm>
              <a:off x="0" y="0"/>
              <a:ext cx="1372" cy="967"/>
              <a:chOff x="0" y="0"/>
              <a:chExt cx="1372" cy="967"/>
            </a:xfrm>
          </p:grpSpPr>
          <p:sp>
            <p:nvSpPr>
              <p:cNvPr id="16398" name="AutoShape 13"/>
              <p:cNvSpPr>
                <a:spLocks/>
              </p:cNvSpPr>
              <p:nvPr/>
            </p:nvSpPr>
            <p:spPr bwMode="auto">
              <a:xfrm>
                <a:off x="0" y="0"/>
                <a:ext cx="1372" cy="967"/>
              </a:xfrm>
              <a:custGeom>
                <a:avLst/>
                <a:gdLst>
                  <a:gd name="T0" fmla="*/ 1372 w 21600"/>
                  <a:gd name="T1" fmla="*/ 967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11957" y="21415"/>
                      <a:pt x="3382" y="12840"/>
                      <a:pt x="0" y="0"/>
                    </a:cubicBezTo>
                  </a:path>
                </a:pathLst>
              </a:custGeom>
              <a:noFill/>
              <a:ln w="12700">
                <a:solidFill>
                  <a:srgbClr val="CCFFFF"/>
                </a:solidFill>
                <a:miter lim="800000"/>
                <a:headEnd/>
                <a:tailEnd/>
              </a:ln>
            </p:spPr>
            <p:txBody>
              <a:bodyPr lIns="0" tIns="0" rIns="0" bIns="0"/>
              <a:lstStyle/>
              <a:p>
                <a:endParaRPr lang="it-IT"/>
              </a:p>
            </p:txBody>
          </p:sp>
        </p:grpSp>
      </p:grpSp>
      <p:sp>
        <p:nvSpPr>
          <p:cNvPr id="16391" name="Line 14"/>
          <p:cNvSpPr>
            <a:spLocks noChangeShapeType="1"/>
          </p:cNvSpPr>
          <p:nvPr/>
        </p:nvSpPr>
        <p:spPr bwMode="auto">
          <a:xfrm rot="10800000">
            <a:off x="6672263" y="146050"/>
            <a:ext cx="2384425" cy="2703513"/>
          </a:xfrm>
          <a:prstGeom prst="line">
            <a:avLst/>
          </a:prstGeom>
          <a:noFill/>
          <a:ln w="12700">
            <a:solidFill>
              <a:srgbClr val="CCFFFF"/>
            </a:solidFill>
            <a:round/>
            <a:headEnd/>
            <a:tailEnd/>
          </a:ln>
        </p:spPr>
        <p:txBody>
          <a:bodyPr/>
          <a:lstStyle/>
          <a:p>
            <a:endParaRPr lang="it-IT"/>
          </a:p>
        </p:txBody>
      </p:sp>
      <p:sp>
        <p:nvSpPr>
          <p:cNvPr id="16392" name="Line 15"/>
          <p:cNvSpPr>
            <a:spLocks noChangeShapeType="1"/>
          </p:cNvSpPr>
          <p:nvPr/>
        </p:nvSpPr>
        <p:spPr bwMode="auto">
          <a:xfrm>
            <a:off x="7243763" y="-7938"/>
            <a:ext cx="1587" cy="6807201"/>
          </a:xfrm>
          <a:prstGeom prst="line">
            <a:avLst/>
          </a:prstGeom>
          <a:noFill/>
          <a:ln w="12700">
            <a:solidFill>
              <a:srgbClr val="CCFFFF"/>
            </a:solidFill>
            <a:round/>
            <a:headEnd/>
            <a:tailEnd/>
          </a:ln>
        </p:spPr>
        <p:txBody>
          <a:bodyPr/>
          <a:lstStyle/>
          <a:p>
            <a:endParaRPr lang="it-IT"/>
          </a:p>
        </p:txBody>
      </p:sp>
      <p:sp>
        <p:nvSpPr>
          <p:cNvPr id="16393" name="Line 16"/>
          <p:cNvSpPr>
            <a:spLocks noChangeShapeType="1"/>
          </p:cNvSpPr>
          <p:nvPr/>
        </p:nvSpPr>
        <p:spPr bwMode="auto">
          <a:xfrm>
            <a:off x="4763" y="596900"/>
            <a:ext cx="9139237" cy="1588"/>
          </a:xfrm>
          <a:prstGeom prst="line">
            <a:avLst/>
          </a:prstGeom>
          <a:noFill/>
          <a:ln w="12700">
            <a:solidFill>
              <a:srgbClr val="CCFFFF"/>
            </a:solidFill>
            <a:round/>
            <a:headEnd/>
            <a:tailEnd/>
          </a:ln>
        </p:spPr>
        <p:txBody>
          <a:bodyPr/>
          <a:lstStyle/>
          <a:p>
            <a:endParaRPr lang="it-IT"/>
          </a:p>
        </p:txBody>
      </p:sp>
      <p:sp>
        <p:nvSpPr>
          <p:cNvPr id="16394" name="Rectangle 17"/>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1</a:t>
            </a:r>
          </a:p>
        </p:txBody>
      </p:sp>
      <p:sp>
        <p:nvSpPr>
          <p:cNvPr id="16403" name="Rectangle 19"/>
          <p:cNvSpPr>
            <a:spLocks noGrp="1" noChangeArrowheads="1"/>
          </p:cNvSpPr>
          <p:nvPr>
            <p:ph type="body" idx="1"/>
          </p:nvPr>
        </p:nvSpPr>
        <p:spPr>
          <a:xfrm>
            <a:off x="179513" y="1066800"/>
            <a:ext cx="2520825" cy="4894263"/>
          </a:xfrm>
        </p:spPr>
        <p:txBody>
          <a:bodyPr lIns="38100" tIns="38100" rIns="-6350" bIns="38100" rtlCol="0">
            <a:normAutofit/>
          </a:bodyPr>
          <a:lstStyle/>
          <a:p>
            <a:pPr eaLnBrk="1" fontAlgn="auto" hangingPunct="1">
              <a:spcAft>
                <a:spcPts val="0"/>
              </a:spcAft>
              <a:buFont typeface="Arial" pitchFamily="34" charset="0"/>
              <a:buNone/>
              <a:defRPr/>
            </a:pPr>
            <a:endParaRPr lang="it-IT" dirty="0" smtClean="0">
              <a:latin typeface="Comic Sans MS" pitchFamily="66" charset="0"/>
            </a:endParaRPr>
          </a:p>
          <a:p>
            <a:pPr marL="358775" eaLnBrk="1" fontAlgn="auto" hangingPunct="1">
              <a:spcAft>
                <a:spcPts val="0"/>
              </a:spcAft>
              <a:buFont typeface="Arial" pitchFamily="34" charset="0"/>
              <a:buNone/>
              <a:defRPr/>
            </a:pPr>
            <a:r>
              <a:rPr lang="en-US" sz="2400" dirty="0" smtClean="0"/>
              <a:t>Le </a:t>
            </a:r>
            <a:r>
              <a:rPr lang="en-US" sz="2400" dirty="0" err="1" smtClean="0"/>
              <a:t>Duché</a:t>
            </a:r>
            <a:r>
              <a:rPr lang="en-US" sz="2400" dirty="0" smtClean="0"/>
              <a:t> de </a:t>
            </a:r>
            <a:r>
              <a:rPr lang="en-US" sz="2400" dirty="0" err="1" smtClean="0"/>
              <a:t>Savoie</a:t>
            </a:r>
            <a:r>
              <a:rPr lang="en-US" sz="2400" dirty="0"/>
              <a:t> </a:t>
            </a:r>
            <a:r>
              <a:rPr lang="en-US" sz="2400" dirty="0" err="1" smtClean="0"/>
              <a:t>comparé</a:t>
            </a:r>
            <a:r>
              <a:rPr lang="en-US" sz="2400" dirty="0" smtClean="0"/>
              <a:t> aux </a:t>
            </a:r>
            <a:r>
              <a:rPr lang="en-US" sz="2400" dirty="0" err="1" smtClean="0"/>
              <a:t>confins</a:t>
            </a:r>
            <a:r>
              <a:rPr lang="en-US" sz="2400" dirty="0" smtClean="0"/>
              <a:t> </a:t>
            </a:r>
            <a:r>
              <a:rPr lang="en-US" sz="2400" dirty="0" err="1" smtClean="0"/>
              <a:t>politiques</a:t>
            </a:r>
            <a:r>
              <a:rPr lang="en-US" sz="2400" dirty="0" smtClean="0"/>
              <a:t> </a:t>
            </a:r>
            <a:r>
              <a:rPr lang="en-US" sz="2400" dirty="0" err="1" smtClean="0"/>
              <a:t>actuels</a:t>
            </a:r>
            <a:r>
              <a:rPr lang="en-US" sz="2400" dirty="0" smtClean="0"/>
              <a:t> de France et </a:t>
            </a:r>
            <a:r>
              <a:rPr lang="en-US" sz="2400" dirty="0" err="1" smtClean="0"/>
              <a:t>d’Italie</a:t>
            </a:r>
            <a:r>
              <a:rPr lang="en-US" sz="2400" dirty="0" smtClean="0"/>
              <a:t>.</a:t>
            </a:r>
          </a:p>
        </p:txBody>
      </p:sp>
      <p:pic>
        <p:nvPicPr>
          <p:cNvPr id="16396" name="Immagine 21"/>
          <p:cNvPicPr>
            <a:picLocks noChangeAspect="1"/>
          </p:cNvPicPr>
          <p:nvPr/>
        </p:nvPicPr>
        <p:blipFill>
          <a:blip r:embed="rId2"/>
          <a:srcRect/>
          <a:stretch>
            <a:fillRect/>
          </a:stretch>
        </p:blipFill>
        <p:spPr bwMode="auto">
          <a:xfrm>
            <a:off x="2700338" y="549275"/>
            <a:ext cx="6192837" cy="6119813"/>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1"/>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2</a:t>
            </a:r>
          </a:p>
        </p:txBody>
      </p:sp>
      <p:grpSp>
        <p:nvGrpSpPr>
          <p:cNvPr id="17410" name="Group 2"/>
          <p:cNvGrpSpPr>
            <a:grpSpLocks/>
          </p:cNvGrpSpPr>
          <p:nvPr/>
        </p:nvGrpSpPr>
        <p:grpSpPr bwMode="auto">
          <a:xfrm>
            <a:off x="0" y="265113"/>
            <a:ext cx="8915400" cy="6589712"/>
            <a:chOff x="0" y="0"/>
            <a:chExt cx="5616" cy="4151"/>
          </a:xfrm>
        </p:grpSpPr>
        <p:sp>
          <p:nvSpPr>
            <p:cNvPr id="17426" name="AutoShape 3"/>
            <p:cNvSpPr>
              <a:spLocks/>
            </p:cNvSpPr>
            <p:nvPr/>
          </p:nvSpPr>
          <p:spPr bwMode="auto">
            <a:xfrm>
              <a:off x="0" y="0"/>
              <a:ext cx="5616" cy="4151"/>
            </a:xfrm>
            <a:prstGeom prst="rtTriangle">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17411" name="Group 4"/>
          <p:cNvGrpSpPr>
            <a:grpSpLocks/>
          </p:cNvGrpSpPr>
          <p:nvPr/>
        </p:nvGrpSpPr>
        <p:grpSpPr bwMode="auto">
          <a:xfrm>
            <a:off x="5638800" y="5275263"/>
            <a:ext cx="3389313" cy="685800"/>
            <a:chOff x="0" y="0"/>
            <a:chExt cx="2135" cy="432"/>
          </a:xfrm>
        </p:grpSpPr>
        <p:sp>
          <p:nvSpPr>
            <p:cNvPr id="17425" name="Rectangle 5"/>
            <p:cNvSpPr>
              <a:spLocks/>
            </p:cNvSpPr>
            <p:nvPr/>
          </p:nvSpPr>
          <p:spPr bwMode="auto">
            <a:xfrm>
              <a:off x="0" y="0"/>
              <a:ext cx="2135" cy="432"/>
            </a:xfrm>
            <a:prstGeom prst="rect">
              <a:avLst/>
            </a:prstGeom>
            <a:solidFill>
              <a:srgbClr val="CCFFFF">
                <a:alpha val="48627"/>
              </a:srgbClr>
            </a:solidFill>
            <a:ln w="12700">
              <a:noFill/>
              <a:miter lim="800000"/>
              <a:headEnd/>
              <a:tailEnd/>
            </a:ln>
          </p:spPr>
          <p:txBody>
            <a:bodyPr lIns="0" tIns="0" rIns="0" bIns="0"/>
            <a:lstStyle/>
            <a:p>
              <a:endParaRPr lang="it-IT">
                <a:latin typeface="Calibri" pitchFamily="34" charset="0"/>
              </a:endParaRPr>
            </a:p>
          </p:txBody>
        </p:sp>
      </p:grpSp>
      <p:grpSp>
        <p:nvGrpSpPr>
          <p:cNvPr id="17412" name="Group 6"/>
          <p:cNvGrpSpPr>
            <a:grpSpLocks/>
          </p:cNvGrpSpPr>
          <p:nvPr/>
        </p:nvGrpSpPr>
        <p:grpSpPr bwMode="auto">
          <a:xfrm>
            <a:off x="179525" y="1022625"/>
            <a:ext cx="3600313" cy="3486495"/>
            <a:chOff x="250" y="-8"/>
            <a:chExt cx="5500" cy="832"/>
          </a:xfrm>
        </p:grpSpPr>
        <p:sp>
          <p:nvSpPr>
            <p:cNvPr id="17424" name="Rectangle 7"/>
            <p:cNvSpPr>
              <a:spLocks/>
            </p:cNvSpPr>
            <p:nvPr/>
          </p:nvSpPr>
          <p:spPr bwMode="auto">
            <a:xfrm>
              <a:off x="250" y="-8"/>
              <a:ext cx="5500" cy="832"/>
            </a:xfrm>
            <a:prstGeom prst="rect">
              <a:avLst/>
            </a:prstGeom>
            <a:gradFill rotWithShape="0">
              <a:gsLst>
                <a:gs pos="0">
                  <a:srgbClr val="CCFFFF"/>
                </a:gs>
                <a:gs pos="100000">
                  <a:srgbClr val="657F7F"/>
                </a:gs>
              </a:gsLst>
              <a:lin ang="0" scaled="1"/>
            </a:gradFill>
            <a:ln w="12700">
              <a:noFill/>
              <a:miter lim="800000"/>
              <a:headEnd/>
              <a:tailEnd/>
            </a:ln>
          </p:spPr>
          <p:txBody>
            <a:bodyPr lIns="0" tIns="0" rIns="0" bIns="0"/>
            <a:lstStyle/>
            <a:p>
              <a:r>
                <a:rPr lang="it-IT" dirty="0">
                  <a:latin typeface="Calibri" pitchFamily="34" charset="0"/>
                </a:rPr>
                <a:t>         </a:t>
              </a:r>
            </a:p>
            <a:p>
              <a:endParaRPr lang="it-IT" sz="2400" dirty="0">
                <a:latin typeface="Calibri" pitchFamily="34" charset="0"/>
              </a:endParaRPr>
            </a:p>
            <a:p>
              <a:endParaRPr lang="it-IT" sz="2400" dirty="0">
                <a:latin typeface="Calibri" pitchFamily="34" charset="0"/>
              </a:endParaRPr>
            </a:p>
            <a:p>
              <a:endParaRPr lang="it-IT" sz="2400" dirty="0">
                <a:latin typeface="Calibri" pitchFamily="34" charset="0"/>
              </a:endParaRPr>
            </a:p>
            <a:p>
              <a:pPr algn="just"/>
              <a:r>
                <a:rPr lang="fr-FR" sz="2400" dirty="0" smtClean="0">
                  <a:latin typeface="Calibri" pitchFamily="34" charset="0"/>
                </a:rPr>
                <a:t>L’étendue du Duché  de Savoie par rapport au Piémont actuel. </a:t>
              </a:r>
            </a:p>
            <a:p>
              <a:r>
                <a:rPr lang="fr-FR" sz="2400" dirty="0" smtClean="0">
                  <a:latin typeface="Calibri" pitchFamily="34" charset="0"/>
                </a:rPr>
                <a:t>      </a:t>
              </a:r>
              <a:endParaRPr lang="fr-FR" sz="2400" dirty="0">
                <a:latin typeface="Calibri" pitchFamily="34" charset="0"/>
              </a:endParaRPr>
            </a:p>
          </p:txBody>
        </p:sp>
      </p:grpSp>
      <p:grpSp>
        <p:nvGrpSpPr>
          <p:cNvPr id="17413" name="Group 8"/>
          <p:cNvGrpSpPr>
            <a:grpSpLocks/>
          </p:cNvGrpSpPr>
          <p:nvPr/>
        </p:nvGrpSpPr>
        <p:grpSpPr bwMode="auto">
          <a:xfrm>
            <a:off x="5718175" y="6350"/>
            <a:ext cx="3298825" cy="6854825"/>
            <a:chOff x="0" y="0"/>
            <a:chExt cx="2077" cy="4318"/>
          </a:xfrm>
        </p:grpSpPr>
        <p:grpSp>
          <p:nvGrpSpPr>
            <p:cNvPr id="17422" name="Group 9"/>
            <p:cNvGrpSpPr>
              <a:grpSpLocks/>
            </p:cNvGrpSpPr>
            <p:nvPr/>
          </p:nvGrpSpPr>
          <p:grpSpPr bwMode="auto">
            <a:xfrm>
              <a:off x="0" y="0"/>
              <a:ext cx="2077" cy="4318"/>
              <a:chOff x="0" y="0"/>
              <a:chExt cx="2077" cy="4318"/>
            </a:xfrm>
          </p:grpSpPr>
          <p:sp>
            <p:nvSpPr>
              <p:cNvPr id="17423" name="AutoShape 10"/>
              <p:cNvSpPr>
                <a:spLocks/>
              </p:cNvSpPr>
              <p:nvPr/>
            </p:nvSpPr>
            <p:spPr bwMode="auto">
              <a:xfrm>
                <a:off x="0" y="0"/>
                <a:ext cx="2077" cy="4318"/>
              </a:xfrm>
              <a:custGeom>
                <a:avLst/>
                <a:gdLst>
                  <a:gd name="T0" fmla="*/ 2077 w 21139"/>
                  <a:gd name="T1" fmla="*/ 4318 h 21600"/>
                  <a:gd name="T2" fmla="*/ 2 w 21139"/>
                  <a:gd name="T3" fmla="*/ 2074 h 21600"/>
                  <a:gd name="T4" fmla="*/ 2058 w 21139"/>
                  <a:gd name="T5" fmla="*/ 0 h 21600"/>
                  <a:gd name="T6" fmla="*/ 0 60000 65536"/>
                  <a:gd name="T7" fmla="*/ 0 60000 65536"/>
                  <a:gd name="T8" fmla="*/ 0 60000 65536"/>
                  <a:gd name="T9" fmla="*/ 0 w 21139"/>
                  <a:gd name="T10" fmla="*/ 0 h 21600"/>
                  <a:gd name="T11" fmla="*/ 21139 w 21139"/>
                  <a:gd name="T12" fmla="*/ 21600 h 21600"/>
                </a:gdLst>
                <a:ahLst/>
                <a:cxnLst>
                  <a:cxn ang="T6">
                    <a:pos x="T0" y="T1"/>
                  </a:cxn>
                  <a:cxn ang="T7">
                    <a:pos x="T2" y="T3"/>
                  </a:cxn>
                  <a:cxn ang="T8">
                    <a:pos x="T4" y="T5"/>
                  </a:cxn>
                </a:cxnLst>
                <a:rect l="T9" t="T10" r="T11" b="T12"/>
                <a:pathLst>
                  <a:path w="21139" h="21600">
                    <a:moveTo>
                      <a:pt x="21139" y="21600"/>
                    </a:moveTo>
                    <a:cubicBezTo>
                      <a:pt x="8996" y="21365"/>
                      <a:pt x="-461" y="16338"/>
                      <a:pt x="17" y="10373"/>
                    </a:cubicBezTo>
                    <a:cubicBezTo>
                      <a:pt x="466" y="4773"/>
                      <a:pt x="9551" y="270"/>
                      <a:pt x="20945" y="0"/>
                    </a:cubicBezTo>
                  </a:path>
                </a:pathLst>
              </a:custGeom>
              <a:noFill/>
              <a:ln w="12700">
                <a:solidFill>
                  <a:srgbClr val="CCFFFF"/>
                </a:solidFill>
                <a:miter lim="800000"/>
                <a:headEnd/>
                <a:tailEnd/>
              </a:ln>
            </p:spPr>
            <p:txBody>
              <a:bodyPr lIns="0" tIns="0" rIns="0" bIns="0"/>
              <a:lstStyle/>
              <a:p>
                <a:endParaRPr lang="it-IT"/>
              </a:p>
            </p:txBody>
          </p:sp>
        </p:grpSp>
      </p:grpSp>
      <p:grpSp>
        <p:nvGrpSpPr>
          <p:cNvPr id="17414" name="Group 11"/>
          <p:cNvGrpSpPr>
            <a:grpSpLocks/>
          </p:cNvGrpSpPr>
          <p:nvPr/>
        </p:nvGrpSpPr>
        <p:grpSpPr bwMode="auto">
          <a:xfrm>
            <a:off x="6935788" y="-6350"/>
            <a:ext cx="2178050" cy="1535113"/>
            <a:chOff x="0" y="0"/>
            <a:chExt cx="1372" cy="967"/>
          </a:xfrm>
        </p:grpSpPr>
        <p:grpSp>
          <p:nvGrpSpPr>
            <p:cNvPr id="17420" name="Group 12"/>
            <p:cNvGrpSpPr>
              <a:grpSpLocks/>
            </p:cNvGrpSpPr>
            <p:nvPr/>
          </p:nvGrpSpPr>
          <p:grpSpPr bwMode="auto">
            <a:xfrm>
              <a:off x="0" y="0"/>
              <a:ext cx="1372" cy="967"/>
              <a:chOff x="0" y="0"/>
              <a:chExt cx="1372" cy="967"/>
            </a:xfrm>
          </p:grpSpPr>
          <p:sp>
            <p:nvSpPr>
              <p:cNvPr id="17421" name="AutoShape 13"/>
              <p:cNvSpPr>
                <a:spLocks/>
              </p:cNvSpPr>
              <p:nvPr/>
            </p:nvSpPr>
            <p:spPr bwMode="auto">
              <a:xfrm>
                <a:off x="0" y="0"/>
                <a:ext cx="1372" cy="967"/>
              </a:xfrm>
              <a:custGeom>
                <a:avLst/>
                <a:gdLst>
                  <a:gd name="T0" fmla="*/ 1372 w 21600"/>
                  <a:gd name="T1" fmla="*/ 967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11957" y="21415"/>
                      <a:pt x="3382" y="12840"/>
                      <a:pt x="0" y="0"/>
                    </a:cubicBezTo>
                  </a:path>
                </a:pathLst>
              </a:custGeom>
              <a:noFill/>
              <a:ln w="12700">
                <a:solidFill>
                  <a:srgbClr val="CCFFFF"/>
                </a:solidFill>
                <a:miter lim="800000"/>
                <a:headEnd/>
                <a:tailEnd/>
              </a:ln>
            </p:spPr>
            <p:txBody>
              <a:bodyPr lIns="0" tIns="0" rIns="0" bIns="0"/>
              <a:lstStyle/>
              <a:p>
                <a:endParaRPr lang="it-IT"/>
              </a:p>
            </p:txBody>
          </p:sp>
        </p:grpSp>
      </p:grpSp>
      <p:sp>
        <p:nvSpPr>
          <p:cNvPr id="17415" name="Line 14"/>
          <p:cNvSpPr>
            <a:spLocks noChangeShapeType="1"/>
          </p:cNvSpPr>
          <p:nvPr/>
        </p:nvSpPr>
        <p:spPr bwMode="auto">
          <a:xfrm rot="10800000">
            <a:off x="6672263" y="146050"/>
            <a:ext cx="2384425" cy="2703513"/>
          </a:xfrm>
          <a:prstGeom prst="line">
            <a:avLst/>
          </a:prstGeom>
          <a:noFill/>
          <a:ln w="12700">
            <a:solidFill>
              <a:srgbClr val="CCFFFF"/>
            </a:solidFill>
            <a:round/>
            <a:headEnd/>
            <a:tailEnd/>
          </a:ln>
        </p:spPr>
        <p:txBody>
          <a:bodyPr/>
          <a:lstStyle/>
          <a:p>
            <a:endParaRPr lang="it-IT"/>
          </a:p>
        </p:txBody>
      </p:sp>
      <p:sp>
        <p:nvSpPr>
          <p:cNvPr id="17416" name="Line 15"/>
          <p:cNvSpPr>
            <a:spLocks noChangeShapeType="1"/>
          </p:cNvSpPr>
          <p:nvPr/>
        </p:nvSpPr>
        <p:spPr bwMode="auto">
          <a:xfrm>
            <a:off x="7243763" y="-7938"/>
            <a:ext cx="1587" cy="6807201"/>
          </a:xfrm>
          <a:prstGeom prst="line">
            <a:avLst/>
          </a:prstGeom>
          <a:noFill/>
          <a:ln w="12700">
            <a:solidFill>
              <a:srgbClr val="CCFFFF"/>
            </a:solidFill>
            <a:round/>
            <a:headEnd/>
            <a:tailEnd/>
          </a:ln>
        </p:spPr>
        <p:txBody>
          <a:bodyPr/>
          <a:lstStyle/>
          <a:p>
            <a:endParaRPr lang="it-IT"/>
          </a:p>
        </p:txBody>
      </p:sp>
      <p:sp>
        <p:nvSpPr>
          <p:cNvPr id="17417" name="Line 16"/>
          <p:cNvSpPr>
            <a:spLocks noChangeShapeType="1"/>
          </p:cNvSpPr>
          <p:nvPr/>
        </p:nvSpPr>
        <p:spPr bwMode="auto">
          <a:xfrm>
            <a:off x="4763" y="596900"/>
            <a:ext cx="9139237" cy="1588"/>
          </a:xfrm>
          <a:prstGeom prst="line">
            <a:avLst/>
          </a:prstGeom>
          <a:noFill/>
          <a:ln w="12700">
            <a:solidFill>
              <a:srgbClr val="CCFFFF"/>
            </a:solidFill>
            <a:round/>
            <a:headEnd/>
            <a:tailEnd/>
          </a:ln>
        </p:spPr>
        <p:txBody>
          <a:bodyPr/>
          <a:lstStyle/>
          <a:p>
            <a:endParaRPr lang="it-IT"/>
          </a:p>
        </p:txBody>
      </p:sp>
      <p:sp>
        <p:nvSpPr>
          <p:cNvPr id="17418" name="Rectangle 17"/>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1</a:t>
            </a:r>
          </a:p>
        </p:txBody>
      </p:sp>
      <p:pic>
        <p:nvPicPr>
          <p:cNvPr id="17419" name="Picture 2" descr="C:\Users\Bellosta\Desktop\200px-Engl_penetrazione[1].gif"/>
          <p:cNvPicPr>
            <a:picLocks noChangeAspect="1" noChangeArrowheads="1"/>
          </p:cNvPicPr>
          <p:nvPr/>
        </p:nvPicPr>
        <p:blipFill>
          <a:blip r:embed="rId2"/>
          <a:srcRect/>
          <a:stretch>
            <a:fillRect/>
          </a:stretch>
        </p:blipFill>
        <p:spPr bwMode="auto">
          <a:xfrm>
            <a:off x="3779838" y="836613"/>
            <a:ext cx="5184775" cy="5832475"/>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1"/>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2</a:t>
            </a:r>
          </a:p>
        </p:txBody>
      </p:sp>
      <p:grpSp>
        <p:nvGrpSpPr>
          <p:cNvPr id="18434" name="Group 2"/>
          <p:cNvGrpSpPr>
            <a:grpSpLocks/>
          </p:cNvGrpSpPr>
          <p:nvPr/>
        </p:nvGrpSpPr>
        <p:grpSpPr bwMode="auto">
          <a:xfrm>
            <a:off x="0" y="265113"/>
            <a:ext cx="8915400" cy="6589712"/>
            <a:chOff x="0" y="0"/>
            <a:chExt cx="5616" cy="4151"/>
          </a:xfrm>
        </p:grpSpPr>
        <p:sp>
          <p:nvSpPr>
            <p:cNvPr id="18452" name="AutoShape 3"/>
            <p:cNvSpPr>
              <a:spLocks/>
            </p:cNvSpPr>
            <p:nvPr/>
          </p:nvSpPr>
          <p:spPr bwMode="auto">
            <a:xfrm>
              <a:off x="0" y="0"/>
              <a:ext cx="5616" cy="4151"/>
            </a:xfrm>
            <a:prstGeom prst="rtTriangle">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18435" name="Group 4"/>
          <p:cNvGrpSpPr>
            <a:grpSpLocks/>
          </p:cNvGrpSpPr>
          <p:nvPr/>
        </p:nvGrpSpPr>
        <p:grpSpPr bwMode="auto">
          <a:xfrm>
            <a:off x="5638800" y="5275263"/>
            <a:ext cx="3389313" cy="685800"/>
            <a:chOff x="0" y="0"/>
            <a:chExt cx="2135" cy="432"/>
          </a:xfrm>
        </p:grpSpPr>
        <p:sp>
          <p:nvSpPr>
            <p:cNvPr id="18451" name="Rectangle 5"/>
            <p:cNvSpPr>
              <a:spLocks/>
            </p:cNvSpPr>
            <p:nvPr/>
          </p:nvSpPr>
          <p:spPr bwMode="auto">
            <a:xfrm>
              <a:off x="0" y="0"/>
              <a:ext cx="2135" cy="432"/>
            </a:xfrm>
            <a:prstGeom prst="rect">
              <a:avLst/>
            </a:prstGeom>
            <a:solidFill>
              <a:srgbClr val="CCFFFF">
                <a:alpha val="48627"/>
              </a:srgbClr>
            </a:solidFill>
            <a:ln w="12700">
              <a:noFill/>
              <a:miter lim="800000"/>
              <a:headEnd/>
              <a:tailEnd/>
            </a:ln>
          </p:spPr>
          <p:txBody>
            <a:bodyPr lIns="0" tIns="0" rIns="0" bIns="0"/>
            <a:lstStyle/>
            <a:p>
              <a:endParaRPr lang="it-IT">
                <a:latin typeface="Calibri" pitchFamily="34" charset="0"/>
              </a:endParaRPr>
            </a:p>
          </p:txBody>
        </p:sp>
      </p:grpSp>
      <p:grpSp>
        <p:nvGrpSpPr>
          <p:cNvPr id="18436" name="Group 6"/>
          <p:cNvGrpSpPr>
            <a:grpSpLocks/>
          </p:cNvGrpSpPr>
          <p:nvPr/>
        </p:nvGrpSpPr>
        <p:grpSpPr bwMode="auto">
          <a:xfrm>
            <a:off x="15875" y="1066800"/>
            <a:ext cx="9128125" cy="1320800"/>
            <a:chOff x="0" y="0"/>
            <a:chExt cx="5750" cy="832"/>
          </a:xfrm>
        </p:grpSpPr>
        <p:sp>
          <p:nvSpPr>
            <p:cNvPr id="18450" name="Rectangle 7"/>
            <p:cNvSpPr>
              <a:spLocks/>
            </p:cNvSpPr>
            <p:nvPr/>
          </p:nvSpPr>
          <p:spPr bwMode="auto">
            <a:xfrm>
              <a:off x="0" y="0"/>
              <a:ext cx="5750" cy="832"/>
            </a:xfrm>
            <a:prstGeom prst="rect">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18437" name="Group 8"/>
          <p:cNvGrpSpPr>
            <a:grpSpLocks/>
          </p:cNvGrpSpPr>
          <p:nvPr/>
        </p:nvGrpSpPr>
        <p:grpSpPr bwMode="auto">
          <a:xfrm>
            <a:off x="5718175" y="6350"/>
            <a:ext cx="3298825" cy="6854825"/>
            <a:chOff x="0" y="0"/>
            <a:chExt cx="2077" cy="4318"/>
          </a:xfrm>
        </p:grpSpPr>
        <p:grpSp>
          <p:nvGrpSpPr>
            <p:cNvPr id="18448" name="Group 9"/>
            <p:cNvGrpSpPr>
              <a:grpSpLocks/>
            </p:cNvGrpSpPr>
            <p:nvPr/>
          </p:nvGrpSpPr>
          <p:grpSpPr bwMode="auto">
            <a:xfrm>
              <a:off x="0" y="0"/>
              <a:ext cx="2077" cy="4318"/>
              <a:chOff x="0" y="0"/>
              <a:chExt cx="2077" cy="4318"/>
            </a:xfrm>
          </p:grpSpPr>
          <p:sp>
            <p:nvSpPr>
              <p:cNvPr id="18449" name="AutoShape 10"/>
              <p:cNvSpPr>
                <a:spLocks/>
              </p:cNvSpPr>
              <p:nvPr/>
            </p:nvSpPr>
            <p:spPr bwMode="auto">
              <a:xfrm>
                <a:off x="0" y="0"/>
                <a:ext cx="2077" cy="4318"/>
              </a:xfrm>
              <a:custGeom>
                <a:avLst/>
                <a:gdLst>
                  <a:gd name="T0" fmla="*/ 2077 w 21139"/>
                  <a:gd name="T1" fmla="*/ 4318 h 21600"/>
                  <a:gd name="T2" fmla="*/ 2 w 21139"/>
                  <a:gd name="T3" fmla="*/ 2074 h 21600"/>
                  <a:gd name="T4" fmla="*/ 2058 w 21139"/>
                  <a:gd name="T5" fmla="*/ 0 h 21600"/>
                  <a:gd name="T6" fmla="*/ 0 60000 65536"/>
                  <a:gd name="T7" fmla="*/ 0 60000 65536"/>
                  <a:gd name="T8" fmla="*/ 0 60000 65536"/>
                  <a:gd name="T9" fmla="*/ 0 w 21139"/>
                  <a:gd name="T10" fmla="*/ 0 h 21600"/>
                  <a:gd name="T11" fmla="*/ 21139 w 21139"/>
                  <a:gd name="T12" fmla="*/ 21600 h 21600"/>
                </a:gdLst>
                <a:ahLst/>
                <a:cxnLst>
                  <a:cxn ang="T6">
                    <a:pos x="T0" y="T1"/>
                  </a:cxn>
                  <a:cxn ang="T7">
                    <a:pos x="T2" y="T3"/>
                  </a:cxn>
                  <a:cxn ang="T8">
                    <a:pos x="T4" y="T5"/>
                  </a:cxn>
                </a:cxnLst>
                <a:rect l="T9" t="T10" r="T11" b="T12"/>
                <a:pathLst>
                  <a:path w="21139" h="21600">
                    <a:moveTo>
                      <a:pt x="21139" y="21600"/>
                    </a:moveTo>
                    <a:cubicBezTo>
                      <a:pt x="8996" y="21365"/>
                      <a:pt x="-461" y="16338"/>
                      <a:pt x="17" y="10373"/>
                    </a:cubicBezTo>
                    <a:cubicBezTo>
                      <a:pt x="466" y="4773"/>
                      <a:pt x="9551" y="270"/>
                      <a:pt x="20945" y="0"/>
                    </a:cubicBezTo>
                  </a:path>
                </a:pathLst>
              </a:custGeom>
              <a:noFill/>
              <a:ln w="12700">
                <a:solidFill>
                  <a:srgbClr val="CCFFFF"/>
                </a:solidFill>
                <a:miter lim="800000"/>
                <a:headEnd/>
                <a:tailEnd/>
              </a:ln>
            </p:spPr>
            <p:txBody>
              <a:bodyPr lIns="0" tIns="0" rIns="0" bIns="0"/>
              <a:lstStyle/>
              <a:p>
                <a:endParaRPr lang="it-IT"/>
              </a:p>
            </p:txBody>
          </p:sp>
        </p:grpSp>
      </p:grpSp>
      <p:grpSp>
        <p:nvGrpSpPr>
          <p:cNvPr id="18438" name="Group 11"/>
          <p:cNvGrpSpPr>
            <a:grpSpLocks/>
          </p:cNvGrpSpPr>
          <p:nvPr/>
        </p:nvGrpSpPr>
        <p:grpSpPr bwMode="auto">
          <a:xfrm>
            <a:off x="6935788" y="-6350"/>
            <a:ext cx="2178050" cy="1535113"/>
            <a:chOff x="0" y="0"/>
            <a:chExt cx="1372" cy="967"/>
          </a:xfrm>
        </p:grpSpPr>
        <p:grpSp>
          <p:nvGrpSpPr>
            <p:cNvPr id="18446" name="Group 12"/>
            <p:cNvGrpSpPr>
              <a:grpSpLocks/>
            </p:cNvGrpSpPr>
            <p:nvPr/>
          </p:nvGrpSpPr>
          <p:grpSpPr bwMode="auto">
            <a:xfrm>
              <a:off x="0" y="0"/>
              <a:ext cx="1372" cy="967"/>
              <a:chOff x="0" y="0"/>
              <a:chExt cx="1372" cy="967"/>
            </a:xfrm>
          </p:grpSpPr>
          <p:sp>
            <p:nvSpPr>
              <p:cNvPr id="18447" name="AutoShape 13"/>
              <p:cNvSpPr>
                <a:spLocks/>
              </p:cNvSpPr>
              <p:nvPr/>
            </p:nvSpPr>
            <p:spPr bwMode="auto">
              <a:xfrm>
                <a:off x="0" y="0"/>
                <a:ext cx="1372" cy="967"/>
              </a:xfrm>
              <a:custGeom>
                <a:avLst/>
                <a:gdLst>
                  <a:gd name="T0" fmla="*/ 1372 w 21600"/>
                  <a:gd name="T1" fmla="*/ 967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11957" y="21415"/>
                      <a:pt x="3382" y="12840"/>
                      <a:pt x="0" y="0"/>
                    </a:cubicBezTo>
                  </a:path>
                </a:pathLst>
              </a:custGeom>
              <a:noFill/>
              <a:ln w="12700">
                <a:solidFill>
                  <a:srgbClr val="CCFFFF"/>
                </a:solidFill>
                <a:miter lim="800000"/>
                <a:headEnd/>
                <a:tailEnd/>
              </a:ln>
            </p:spPr>
            <p:txBody>
              <a:bodyPr lIns="0" tIns="0" rIns="0" bIns="0"/>
              <a:lstStyle/>
              <a:p>
                <a:endParaRPr lang="it-IT"/>
              </a:p>
            </p:txBody>
          </p:sp>
        </p:grpSp>
      </p:grpSp>
      <p:sp>
        <p:nvSpPr>
          <p:cNvPr id="18439" name="Line 14"/>
          <p:cNvSpPr>
            <a:spLocks noChangeShapeType="1"/>
          </p:cNvSpPr>
          <p:nvPr/>
        </p:nvSpPr>
        <p:spPr bwMode="auto">
          <a:xfrm rot="10800000">
            <a:off x="6672263" y="146050"/>
            <a:ext cx="2384425" cy="2703513"/>
          </a:xfrm>
          <a:prstGeom prst="line">
            <a:avLst/>
          </a:prstGeom>
          <a:noFill/>
          <a:ln w="12700">
            <a:solidFill>
              <a:srgbClr val="CCFFFF"/>
            </a:solidFill>
            <a:round/>
            <a:headEnd/>
            <a:tailEnd/>
          </a:ln>
        </p:spPr>
        <p:txBody>
          <a:bodyPr/>
          <a:lstStyle/>
          <a:p>
            <a:endParaRPr lang="it-IT"/>
          </a:p>
        </p:txBody>
      </p:sp>
      <p:sp>
        <p:nvSpPr>
          <p:cNvPr id="18440" name="Line 15"/>
          <p:cNvSpPr>
            <a:spLocks noChangeShapeType="1"/>
          </p:cNvSpPr>
          <p:nvPr/>
        </p:nvSpPr>
        <p:spPr bwMode="auto">
          <a:xfrm>
            <a:off x="7243763" y="-7938"/>
            <a:ext cx="1587" cy="6807201"/>
          </a:xfrm>
          <a:prstGeom prst="line">
            <a:avLst/>
          </a:prstGeom>
          <a:noFill/>
          <a:ln w="12700">
            <a:solidFill>
              <a:srgbClr val="CCFFFF"/>
            </a:solidFill>
            <a:round/>
            <a:headEnd/>
            <a:tailEnd/>
          </a:ln>
        </p:spPr>
        <p:txBody>
          <a:bodyPr/>
          <a:lstStyle/>
          <a:p>
            <a:endParaRPr lang="it-IT"/>
          </a:p>
        </p:txBody>
      </p:sp>
      <p:sp>
        <p:nvSpPr>
          <p:cNvPr id="18441" name="Line 16"/>
          <p:cNvSpPr>
            <a:spLocks noChangeShapeType="1"/>
          </p:cNvSpPr>
          <p:nvPr/>
        </p:nvSpPr>
        <p:spPr bwMode="auto">
          <a:xfrm>
            <a:off x="4763" y="596900"/>
            <a:ext cx="9139237" cy="1588"/>
          </a:xfrm>
          <a:prstGeom prst="line">
            <a:avLst/>
          </a:prstGeom>
          <a:noFill/>
          <a:ln w="12700">
            <a:solidFill>
              <a:srgbClr val="CCFFFF"/>
            </a:solidFill>
            <a:round/>
            <a:headEnd/>
            <a:tailEnd/>
          </a:ln>
        </p:spPr>
        <p:txBody>
          <a:bodyPr/>
          <a:lstStyle/>
          <a:p>
            <a:endParaRPr lang="it-IT"/>
          </a:p>
        </p:txBody>
      </p:sp>
      <p:sp>
        <p:nvSpPr>
          <p:cNvPr id="18442" name="Rectangle 17"/>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dirty="0">
                <a:solidFill>
                  <a:srgbClr val="000099"/>
                </a:solidFill>
                <a:sym typeface="Arial" charset="0"/>
              </a:rPr>
              <a:t>1</a:t>
            </a:r>
          </a:p>
        </p:txBody>
      </p:sp>
      <p:sp>
        <p:nvSpPr>
          <p:cNvPr id="18443" name="Rectangle 19"/>
          <p:cNvSpPr>
            <a:spLocks noGrp="1" noChangeArrowheads="1"/>
          </p:cNvSpPr>
          <p:nvPr>
            <p:ph type="body" idx="1"/>
          </p:nvPr>
        </p:nvSpPr>
        <p:spPr>
          <a:xfrm>
            <a:off x="179388" y="836613"/>
            <a:ext cx="8785225" cy="6021387"/>
          </a:xfrm>
        </p:spPr>
        <p:txBody>
          <a:bodyPr lIns="38100" tIns="38100" rIns="-6350" bIns="38100"/>
          <a:lstStyle/>
          <a:p>
            <a:pPr algn="just" eaLnBrk="1" hangingPunct="1">
              <a:buFont typeface="Arial" charset="0"/>
              <a:buNone/>
            </a:pPr>
            <a:r>
              <a:rPr lang="it-IT" sz="2100" dirty="0" smtClean="0"/>
              <a:t>     </a:t>
            </a:r>
            <a:r>
              <a:rPr lang="fr-FR" sz="2100" dirty="0" smtClean="0"/>
              <a:t>En italien</a:t>
            </a:r>
            <a:r>
              <a:rPr lang="it-IT" sz="2100" dirty="0" smtClean="0"/>
              <a:t>, l</a:t>
            </a:r>
            <a:r>
              <a:rPr lang="fr-FR" sz="2100" dirty="0" smtClean="0"/>
              <a:t>e toponyme original de la ville est </a:t>
            </a:r>
            <a:r>
              <a:rPr lang="fr-FR" sz="2100" b="1" dirty="0" err="1" smtClean="0"/>
              <a:t>Nizza</a:t>
            </a:r>
            <a:r>
              <a:rPr lang="fr-FR" sz="2100" dirty="0" smtClean="0"/>
              <a:t>, tandis qu’en occitan elle est connue comme </a:t>
            </a:r>
            <a:r>
              <a:rPr lang="fr-FR" sz="2100" i="1" dirty="0" err="1" smtClean="0"/>
              <a:t>Nissa</a:t>
            </a:r>
            <a:r>
              <a:rPr lang="fr-FR" sz="2100" dirty="0" smtClean="0"/>
              <a:t>. Le toponyme français est </a:t>
            </a:r>
            <a:r>
              <a:rPr lang="fr-FR" sz="2100" b="1" i="1" dirty="0" smtClean="0"/>
              <a:t>Nice</a:t>
            </a:r>
            <a:r>
              <a:rPr lang="fr-FR" sz="2100" dirty="0" smtClean="0"/>
              <a:t> et ses habitants sont appelés </a:t>
            </a:r>
            <a:r>
              <a:rPr lang="fr-FR" sz="2100" i="1" dirty="0" smtClean="0"/>
              <a:t>niçois</a:t>
            </a:r>
            <a:r>
              <a:rPr lang="fr-FR" sz="2100" dirty="0" smtClean="0"/>
              <a:t>, ("</a:t>
            </a:r>
            <a:r>
              <a:rPr lang="fr-FR" sz="2100" dirty="0" err="1" smtClean="0"/>
              <a:t>nizzardi</a:t>
            </a:r>
            <a:r>
              <a:rPr lang="fr-FR" sz="2100" dirty="0" smtClean="0"/>
              <a:t>”, en italien). Dans le patois local le terme le plus commun est</a:t>
            </a:r>
            <a:r>
              <a:rPr lang="fr-FR" sz="2100" dirty="0"/>
              <a:t> </a:t>
            </a:r>
            <a:r>
              <a:rPr lang="fr-FR" sz="2100" dirty="0" smtClean="0"/>
              <a:t>«</a:t>
            </a:r>
            <a:r>
              <a:rPr lang="fr-FR" sz="2100" dirty="0" err="1" smtClean="0"/>
              <a:t>nissart</a:t>
            </a:r>
            <a:r>
              <a:rPr lang="fr-FR" sz="2100" dirty="0" smtClean="0"/>
              <a:t>». Suivant certaines sources, le nom viendrait du grec ancien </a:t>
            </a:r>
            <a:r>
              <a:rPr lang="fr-FR" sz="2100" i="1" dirty="0" err="1" smtClean="0"/>
              <a:t>Νίκ</a:t>
            </a:r>
            <a:r>
              <a:rPr lang="fr-FR" sz="2100" i="1" dirty="0" smtClean="0"/>
              <a:t>αια</a:t>
            </a:r>
            <a:r>
              <a:rPr lang="fr-FR" sz="2100" dirty="0" smtClean="0"/>
              <a:t> (Nike "victoire”). On dit, en effet, que Nice (</a:t>
            </a:r>
            <a:r>
              <a:rPr lang="fr-FR" sz="2100" dirty="0" err="1" smtClean="0"/>
              <a:t>Nicaea</a:t>
            </a:r>
            <a:r>
              <a:rPr lang="fr-FR" sz="2100" dirty="0" smtClean="0"/>
              <a:t>) fut fondée il y a 2.500 ans environ, par les habitants grecs de Marseille et qu’elle reçut le nom de </a:t>
            </a:r>
            <a:r>
              <a:rPr lang="fr-FR" sz="2100" i="1" dirty="0" err="1" smtClean="0"/>
              <a:t>Nikaïa</a:t>
            </a:r>
            <a:r>
              <a:rPr lang="fr-FR" sz="2100" dirty="0" smtClean="0"/>
              <a:t> à l’occasion de la victoire sur les Ligures. En époque romaine, la ville devint rapidement un important port commercial de la côte ligure.</a:t>
            </a:r>
          </a:p>
          <a:p>
            <a:pPr algn="just" eaLnBrk="1" hangingPunct="1"/>
            <a:endParaRPr lang="fr-FR" sz="2100" dirty="0" smtClean="0"/>
          </a:p>
          <a:p>
            <a:pPr algn="just" eaLnBrk="1" hangingPunct="1"/>
            <a:endParaRPr lang="fr-FR" sz="2100" dirty="0" smtClean="0"/>
          </a:p>
          <a:p>
            <a:pPr algn="just" eaLnBrk="1" hangingPunct="1"/>
            <a:endParaRPr lang="fr-FR" sz="2100" dirty="0" smtClean="0"/>
          </a:p>
          <a:p>
            <a:pPr algn="just" eaLnBrk="1" hangingPunct="1"/>
            <a:endParaRPr lang="fr-FR" sz="2100" dirty="0" smtClean="0"/>
          </a:p>
          <a:p>
            <a:pPr algn="just" eaLnBrk="1" hangingPunct="1"/>
            <a:endParaRPr lang="fr-FR" sz="2100" dirty="0" smtClean="0"/>
          </a:p>
          <a:p>
            <a:pPr algn="just" eaLnBrk="1" hangingPunct="1"/>
            <a:endParaRPr lang="fr-FR" sz="2100" dirty="0" smtClean="0"/>
          </a:p>
          <a:p>
            <a:pPr algn="just" eaLnBrk="1" hangingPunct="1"/>
            <a:endParaRPr lang="fr-FR" sz="2100" dirty="0" smtClean="0"/>
          </a:p>
          <a:p>
            <a:pPr algn="ctr" eaLnBrk="1" hangingPunct="1">
              <a:buFont typeface="Arial" charset="0"/>
              <a:buNone/>
            </a:pPr>
            <a:r>
              <a:rPr lang="fr-FR" sz="2100" dirty="0" smtClean="0"/>
              <a:t> </a:t>
            </a:r>
            <a:r>
              <a:rPr lang="fr-FR" sz="1800" b="1" dirty="0" smtClean="0"/>
              <a:t>Ruines romaines à </a:t>
            </a:r>
            <a:r>
              <a:rPr lang="fr-FR" sz="1800" b="1" dirty="0" err="1" smtClean="0"/>
              <a:t>Cimiez</a:t>
            </a:r>
            <a:r>
              <a:rPr lang="fr-FR" sz="1800" b="1" dirty="0" smtClean="0"/>
              <a:t>, ancienne </a:t>
            </a:r>
            <a:r>
              <a:rPr lang="fr-FR" sz="1800" b="1" dirty="0" err="1" smtClean="0"/>
              <a:t>Cemenelum</a:t>
            </a:r>
            <a:endParaRPr lang="fr-FR" sz="1800" b="1" dirty="0" smtClean="0">
              <a:latin typeface="Comic Sans MS" pitchFamily="66" charset="0"/>
            </a:endParaRPr>
          </a:p>
        </p:txBody>
      </p:sp>
      <p:sp>
        <p:nvSpPr>
          <p:cNvPr id="18444" name="Titolo 1"/>
          <p:cNvSpPr>
            <a:spLocks noGrp="1"/>
          </p:cNvSpPr>
          <p:nvPr>
            <p:ph type="title"/>
          </p:nvPr>
        </p:nvSpPr>
        <p:spPr>
          <a:xfrm>
            <a:off x="381000" y="304800"/>
            <a:ext cx="8367713" cy="531813"/>
          </a:xfrm>
          <a:solidFill>
            <a:schemeClr val="bg1"/>
          </a:solidFill>
        </p:spPr>
        <p:txBody>
          <a:bodyPr/>
          <a:lstStyle/>
          <a:p>
            <a:pPr eaLnBrk="1" hangingPunct="1"/>
            <a:r>
              <a:rPr lang="it-IT" sz="2800" dirty="0" smtClean="0">
                <a:latin typeface="Comic Sans MS" pitchFamily="66" charset="0"/>
              </a:rPr>
              <a:t>L’</a:t>
            </a:r>
            <a:r>
              <a:rPr lang="it-IT" sz="2800" dirty="0" err="1" smtClean="0">
                <a:latin typeface="Comic Sans MS" pitchFamily="66" charset="0"/>
              </a:rPr>
              <a:t>acquisition</a:t>
            </a:r>
            <a:r>
              <a:rPr lang="it-IT" sz="2800" dirty="0" smtClean="0">
                <a:latin typeface="Comic Sans MS" pitchFamily="66" charset="0"/>
              </a:rPr>
              <a:t> de </a:t>
            </a:r>
            <a:r>
              <a:rPr lang="it-IT" sz="2800" dirty="0" err="1" smtClean="0">
                <a:latin typeface="Comic Sans MS" pitchFamily="66" charset="0"/>
              </a:rPr>
              <a:t>Nice</a:t>
            </a:r>
            <a:endParaRPr lang="it-IT" sz="2800" dirty="0" smtClean="0">
              <a:latin typeface="Comic Sans MS" pitchFamily="66" charset="0"/>
            </a:endParaRPr>
          </a:p>
        </p:txBody>
      </p:sp>
      <p:pic>
        <p:nvPicPr>
          <p:cNvPr id="18445" name="Picture 3" descr="C:\Users\Bellosta\Desktop\cimiez[1].jpg"/>
          <p:cNvPicPr>
            <a:picLocks noChangeAspect="1" noChangeArrowheads="1"/>
          </p:cNvPicPr>
          <p:nvPr/>
        </p:nvPicPr>
        <p:blipFill>
          <a:blip r:embed="rId2"/>
          <a:srcRect/>
          <a:stretch>
            <a:fillRect/>
          </a:stretch>
        </p:blipFill>
        <p:spPr bwMode="auto">
          <a:xfrm>
            <a:off x="539750" y="3429000"/>
            <a:ext cx="8424863" cy="2808288"/>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1"/>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2</a:t>
            </a:r>
          </a:p>
        </p:txBody>
      </p:sp>
      <p:grpSp>
        <p:nvGrpSpPr>
          <p:cNvPr id="19458" name="Group 2"/>
          <p:cNvGrpSpPr>
            <a:grpSpLocks/>
          </p:cNvGrpSpPr>
          <p:nvPr/>
        </p:nvGrpSpPr>
        <p:grpSpPr bwMode="auto">
          <a:xfrm>
            <a:off x="0" y="265113"/>
            <a:ext cx="8915400" cy="6589712"/>
            <a:chOff x="0" y="0"/>
            <a:chExt cx="5616" cy="4151"/>
          </a:xfrm>
        </p:grpSpPr>
        <p:sp>
          <p:nvSpPr>
            <p:cNvPr id="19477" name="AutoShape 3"/>
            <p:cNvSpPr>
              <a:spLocks/>
            </p:cNvSpPr>
            <p:nvPr/>
          </p:nvSpPr>
          <p:spPr bwMode="auto">
            <a:xfrm>
              <a:off x="0" y="0"/>
              <a:ext cx="5616" cy="4151"/>
            </a:xfrm>
            <a:prstGeom prst="rtTriangle">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19459" name="Group 4"/>
          <p:cNvGrpSpPr>
            <a:grpSpLocks/>
          </p:cNvGrpSpPr>
          <p:nvPr/>
        </p:nvGrpSpPr>
        <p:grpSpPr bwMode="auto">
          <a:xfrm>
            <a:off x="5638800" y="5275263"/>
            <a:ext cx="3389313" cy="685800"/>
            <a:chOff x="0" y="0"/>
            <a:chExt cx="2135" cy="432"/>
          </a:xfrm>
        </p:grpSpPr>
        <p:sp>
          <p:nvSpPr>
            <p:cNvPr id="19476" name="Rectangle 5"/>
            <p:cNvSpPr>
              <a:spLocks/>
            </p:cNvSpPr>
            <p:nvPr/>
          </p:nvSpPr>
          <p:spPr bwMode="auto">
            <a:xfrm>
              <a:off x="0" y="0"/>
              <a:ext cx="2135" cy="432"/>
            </a:xfrm>
            <a:prstGeom prst="rect">
              <a:avLst/>
            </a:prstGeom>
            <a:solidFill>
              <a:srgbClr val="CCFFFF">
                <a:alpha val="48627"/>
              </a:srgbClr>
            </a:solidFill>
            <a:ln w="12700">
              <a:noFill/>
              <a:miter lim="800000"/>
              <a:headEnd/>
              <a:tailEnd/>
            </a:ln>
          </p:spPr>
          <p:txBody>
            <a:bodyPr lIns="0" tIns="0" rIns="0" bIns="0"/>
            <a:lstStyle/>
            <a:p>
              <a:endParaRPr lang="it-IT">
                <a:latin typeface="Calibri" pitchFamily="34" charset="0"/>
              </a:endParaRPr>
            </a:p>
          </p:txBody>
        </p:sp>
      </p:grpSp>
      <p:grpSp>
        <p:nvGrpSpPr>
          <p:cNvPr id="19460" name="Group 6"/>
          <p:cNvGrpSpPr>
            <a:grpSpLocks/>
          </p:cNvGrpSpPr>
          <p:nvPr/>
        </p:nvGrpSpPr>
        <p:grpSpPr bwMode="auto">
          <a:xfrm>
            <a:off x="15875" y="1066800"/>
            <a:ext cx="9128125" cy="1320800"/>
            <a:chOff x="0" y="0"/>
            <a:chExt cx="5750" cy="832"/>
          </a:xfrm>
        </p:grpSpPr>
        <p:sp>
          <p:nvSpPr>
            <p:cNvPr id="19475" name="Rectangle 7"/>
            <p:cNvSpPr>
              <a:spLocks/>
            </p:cNvSpPr>
            <p:nvPr/>
          </p:nvSpPr>
          <p:spPr bwMode="auto">
            <a:xfrm>
              <a:off x="0" y="0"/>
              <a:ext cx="5750" cy="832"/>
            </a:xfrm>
            <a:prstGeom prst="rect">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19461" name="Group 8"/>
          <p:cNvGrpSpPr>
            <a:grpSpLocks/>
          </p:cNvGrpSpPr>
          <p:nvPr/>
        </p:nvGrpSpPr>
        <p:grpSpPr bwMode="auto">
          <a:xfrm>
            <a:off x="5718175" y="6350"/>
            <a:ext cx="3298825" cy="6854825"/>
            <a:chOff x="0" y="0"/>
            <a:chExt cx="2077" cy="4318"/>
          </a:xfrm>
        </p:grpSpPr>
        <p:grpSp>
          <p:nvGrpSpPr>
            <p:cNvPr id="19473" name="Group 9"/>
            <p:cNvGrpSpPr>
              <a:grpSpLocks/>
            </p:cNvGrpSpPr>
            <p:nvPr/>
          </p:nvGrpSpPr>
          <p:grpSpPr bwMode="auto">
            <a:xfrm>
              <a:off x="0" y="0"/>
              <a:ext cx="2077" cy="4318"/>
              <a:chOff x="0" y="0"/>
              <a:chExt cx="2077" cy="4318"/>
            </a:xfrm>
          </p:grpSpPr>
          <p:sp>
            <p:nvSpPr>
              <p:cNvPr id="19474" name="AutoShape 10"/>
              <p:cNvSpPr>
                <a:spLocks/>
              </p:cNvSpPr>
              <p:nvPr/>
            </p:nvSpPr>
            <p:spPr bwMode="auto">
              <a:xfrm>
                <a:off x="0" y="0"/>
                <a:ext cx="2077" cy="4318"/>
              </a:xfrm>
              <a:custGeom>
                <a:avLst/>
                <a:gdLst>
                  <a:gd name="T0" fmla="*/ 2077 w 21139"/>
                  <a:gd name="T1" fmla="*/ 4318 h 21600"/>
                  <a:gd name="T2" fmla="*/ 2 w 21139"/>
                  <a:gd name="T3" fmla="*/ 2074 h 21600"/>
                  <a:gd name="T4" fmla="*/ 2058 w 21139"/>
                  <a:gd name="T5" fmla="*/ 0 h 21600"/>
                  <a:gd name="T6" fmla="*/ 0 60000 65536"/>
                  <a:gd name="T7" fmla="*/ 0 60000 65536"/>
                  <a:gd name="T8" fmla="*/ 0 60000 65536"/>
                  <a:gd name="T9" fmla="*/ 0 w 21139"/>
                  <a:gd name="T10" fmla="*/ 0 h 21600"/>
                  <a:gd name="T11" fmla="*/ 21139 w 21139"/>
                  <a:gd name="T12" fmla="*/ 21600 h 21600"/>
                </a:gdLst>
                <a:ahLst/>
                <a:cxnLst>
                  <a:cxn ang="T6">
                    <a:pos x="T0" y="T1"/>
                  </a:cxn>
                  <a:cxn ang="T7">
                    <a:pos x="T2" y="T3"/>
                  </a:cxn>
                  <a:cxn ang="T8">
                    <a:pos x="T4" y="T5"/>
                  </a:cxn>
                </a:cxnLst>
                <a:rect l="T9" t="T10" r="T11" b="T12"/>
                <a:pathLst>
                  <a:path w="21139" h="21600">
                    <a:moveTo>
                      <a:pt x="21139" y="21600"/>
                    </a:moveTo>
                    <a:cubicBezTo>
                      <a:pt x="8996" y="21365"/>
                      <a:pt x="-461" y="16338"/>
                      <a:pt x="17" y="10373"/>
                    </a:cubicBezTo>
                    <a:cubicBezTo>
                      <a:pt x="466" y="4773"/>
                      <a:pt x="9551" y="270"/>
                      <a:pt x="20945" y="0"/>
                    </a:cubicBezTo>
                  </a:path>
                </a:pathLst>
              </a:custGeom>
              <a:noFill/>
              <a:ln w="12700">
                <a:solidFill>
                  <a:srgbClr val="CCFFFF"/>
                </a:solidFill>
                <a:miter lim="800000"/>
                <a:headEnd/>
                <a:tailEnd/>
              </a:ln>
            </p:spPr>
            <p:txBody>
              <a:bodyPr lIns="0" tIns="0" rIns="0" bIns="0"/>
              <a:lstStyle/>
              <a:p>
                <a:endParaRPr lang="it-IT"/>
              </a:p>
            </p:txBody>
          </p:sp>
        </p:grpSp>
      </p:grpSp>
      <p:grpSp>
        <p:nvGrpSpPr>
          <p:cNvPr id="19462" name="Group 11"/>
          <p:cNvGrpSpPr>
            <a:grpSpLocks/>
          </p:cNvGrpSpPr>
          <p:nvPr/>
        </p:nvGrpSpPr>
        <p:grpSpPr bwMode="auto">
          <a:xfrm>
            <a:off x="6935788" y="-6350"/>
            <a:ext cx="2178050" cy="1535113"/>
            <a:chOff x="0" y="0"/>
            <a:chExt cx="1372" cy="967"/>
          </a:xfrm>
        </p:grpSpPr>
        <p:grpSp>
          <p:nvGrpSpPr>
            <p:cNvPr id="19471" name="Group 12"/>
            <p:cNvGrpSpPr>
              <a:grpSpLocks/>
            </p:cNvGrpSpPr>
            <p:nvPr/>
          </p:nvGrpSpPr>
          <p:grpSpPr bwMode="auto">
            <a:xfrm>
              <a:off x="0" y="0"/>
              <a:ext cx="1372" cy="967"/>
              <a:chOff x="0" y="0"/>
              <a:chExt cx="1372" cy="967"/>
            </a:xfrm>
          </p:grpSpPr>
          <p:sp>
            <p:nvSpPr>
              <p:cNvPr id="19472" name="AutoShape 13"/>
              <p:cNvSpPr>
                <a:spLocks/>
              </p:cNvSpPr>
              <p:nvPr/>
            </p:nvSpPr>
            <p:spPr bwMode="auto">
              <a:xfrm>
                <a:off x="0" y="0"/>
                <a:ext cx="1372" cy="967"/>
              </a:xfrm>
              <a:custGeom>
                <a:avLst/>
                <a:gdLst>
                  <a:gd name="T0" fmla="*/ 1372 w 21600"/>
                  <a:gd name="T1" fmla="*/ 967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11957" y="21415"/>
                      <a:pt x="3382" y="12840"/>
                      <a:pt x="0" y="0"/>
                    </a:cubicBezTo>
                  </a:path>
                </a:pathLst>
              </a:custGeom>
              <a:noFill/>
              <a:ln w="12700">
                <a:solidFill>
                  <a:srgbClr val="CCFFFF"/>
                </a:solidFill>
                <a:miter lim="800000"/>
                <a:headEnd/>
                <a:tailEnd/>
              </a:ln>
            </p:spPr>
            <p:txBody>
              <a:bodyPr lIns="0" tIns="0" rIns="0" bIns="0"/>
              <a:lstStyle/>
              <a:p>
                <a:endParaRPr lang="it-IT"/>
              </a:p>
            </p:txBody>
          </p:sp>
        </p:grpSp>
      </p:grpSp>
      <p:sp>
        <p:nvSpPr>
          <p:cNvPr id="19463" name="Line 14"/>
          <p:cNvSpPr>
            <a:spLocks noChangeShapeType="1"/>
          </p:cNvSpPr>
          <p:nvPr/>
        </p:nvSpPr>
        <p:spPr bwMode="auto">
          <a:xfrm rot="10800000">
            <a:off x="6672263" y="146050"/>
            <a:ext cx="2384425" cy="2703513"/>
          </a:xfrm>
          <a:prstGeom prst="line">
            <a:avLst/>
          </a:prstGeom>
          <a:noFill/>
          <a:ln w="12700">
            <a:solidFill>
              <a:srgbClr val="CCFFFF"/>
            </a:solidFill>
            <a:round/>
            <a:headEnd/>
            <a:tailEnd/>
          </a:ln>
        </p:spPr>
        <p:txBody>
          <a:bodyPr/>
          <a:lstStyle/>
          <a:p>
            <a:endParaRPr lang="it-IT"/>
          </a:p>
        </p:txBody>
      </p:sp>
      <p:sp>
        <p:nvSpPr>
          <p:cNvPr id="19464" name="Line 15"/>
          <p:cNvSpPr>
            <a:spLocks noChangeShapeType="1"/>
          </p:cNvSpPr>
          <p:nvPr/>
        </p:nvSpPr>
        <p:spPr bwMode="auto">
          <a:xfrm>
            <a:off x="7243763" y="-7938"/>
            <a:ext cx="1587" cy="6807201"/>
          </a:xfrm>
          <a:prstGeom prst="line">
            <a:avLst/>
          </a:prstGeom>
          <a:noFill/>
          <a:ln w="12700">
            <a:solidFill>
              <a:srgbClr val="CCFFFF"/>
            </a:solidFill>
            <a:round/>
            <a:headEnd/>
            <a:tailEnd/>
          </a:ln>
        </p:spPr>
        <p:txBody>
          <a:bodyPr/>
          <a:lstStyle/>
          <a:p>
            <a:endParaRPr lang="it-IT"/>
          </a:p>
        </p:txBody>
      </p:sp>
      <p:sp>
        <p:nvSpPr>
          <p:cNvPr id="19465" name="Line 16"/>
          <p:cNvSpPr>
            <a:spLocks noChangeShapeType="1"/>
          </p:cNvSpPr>
          <p:nvPr/>
        </p:nvSpPr>
        <p:spPr bwMode="auto">
          <a:xfrm>
            <a:off x="4763" y="596900"/>
            <a:ext cx="9139237" cy="1588"/>
          </a:xfrm>
          <a:prstGeom prst="line">
            <a:avLst/>
          </a:prstGeom>
          <a:noFill/>
          <a:ln w="12700">
            <a:solidFill>
              <a:srgbClr val="CCFFFF"/>
            </a:solidFill>
            <a:round/>
            <a:headEnd/>
            <a:tailEnd/>
          </a:ln>
        </p:spPr>
        <p:txBody>
          <a:bodyPr/>
          <a:lstStyle/>
          <a:p>
            <a:endParaRPr lang="it-IT"/>
          </a:p>
        </p:txBody>
      </p:sp>
      <p:sp>
        <p:nvSpPr>
          <p:cNvPr id="19466" name="Rectangle 17"/>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1</a:t>
            </a:r>
          </a:p>
        </p:txBody>
      </p:sp>
      <p:sp>
        <p:nvSpPr>
          <p:cNvPr id="16403" name="Rectangle 19"/>
          <p:cNvSpPr>
            <a:spLocks noGrp="1" noChangeArrowheads="1"/>
          </p:cNvSpPr>
          <p:nvPr>
            <p:ph type="body" idx="1"/>
          </p:nvPr>
        </p:nvSpPr>
        <p:spPr>
          <a:xfrm>
            <a:off x="257175" y="1143000"/>
            <a:ext cx="8886825" cy="5715000"/>
          </a:xfrm>
        </p:spPr>
        <p:txBody>
          <a:bodyPr lIns="38100" tIns="38100" rIns="-6350" bIns="38100" rtlCol="0">
            <a:normAutofit/>
          </a:bodyPr>
          <a:lstStyle/>
          <a:p>
            <a:pPr eaLnBrk="1" fontAlgn="auto" hangingPunct="1">
              <a:spcAft>
                <a:spcPts val="0"/>
              </a:spcAft>
              <a:buFont typeface="Arial" pitchFamily="34" charset="0"/>
              <a:buNone/>
              <a:defRPr/>
            </a:pPr>
            <a:endParaRPr lang="it-IT" dirty="0" smtClean="0">
              <a:latin typeface="Comic Sans MS" pitchFamily="66" charset="0"/>
            </a:endParaRPr>
          </a:p>
          <a:p>
            <a:pPr marL="358775" eaLnBrk="1" fontAlgn="auto" hangingPunct="1">
              <a:spcAft>
                <a:spcPts val="0"/>
              </a:spcAft>
              <a:buFont typeface="Arial" pitchFamily="34" charset="0"/>
              <a:buNone/>
              <a:defRPr/>
            </a:pPr>
            <a:r>
              <a:rPr lang="en-US" dirty="0" smtClean="0"/>
              <a:t>E</a:t>
            </a:r>
          </a:p>
        </p:txBody>
      </p:sp>
      <p:sp>
        <p:nvSpPr>
          <p:cNvPr id="19468" name="Titolo 1"/>
          <p:cNvSpPr>
            <a:spLocks noGrp="1"/>
          </p:cNvSpPr>
          <p:nvPr>
            <p:ph type="title"/>
          </p:nvPr>
        </p:nvSpPr>
        <p:spPr>
          <a:xfrm>
            <a:off x="381000" y="304800"/>
            <a:ext cx="8367713" cy="838200"/>
          </a:xfrm>
          <a:solidFill>
            <a:schemeClr val="bg1"/>
          </a:solidFill>
        </p:spPr>
        <p:txBody>
          <a:bodyPr/>
          <a:lstStyle/>
          <a:p>
            <a:pPr eaLnBrk="1" hangingPunct="1"/>
            <a:r>
              <a:rPr lang="fr-FR" sz="2800" dirty="0" smtClean="0">
                <a:latin typeface="Comic Sans MS" pitchFamily="66" charset="0"/>
              </a:rPr>
              <a:t>L’acquisition de Nice</a:t>
            </a:r>
          </a:p>
        </p:txBody>
      </p:sp>
      <p:pic>
        <p:nvPicPr>
          <p:cNvPr id="19469" name="Picture 2" descr="C:\Users\Bellosta\Desktop\amedeo_VII_conte_rosso[1].jpg"/>
          <p:cNvPicPr>
            <a:picLocks noChangeAspect="1" noChangeArrowheads="1"/>
          </p:cNvPicPr>
          <p:nvPr/>
        </p:nvPicPr>
        <p:blipFill>
          <a:blip r:embed="rId2"/>
          <a:srcRect/>
          <a:stretch>
            <a:fillRect/>
          </a:stretch>
        </p:blipFill>
        <p:spPr bwMode="auto">
          <a:xfrm>
            <a:off x="179388" y="1052513"/>
            <a:ext cx="2663825" cy="2952750"/>
          </a:xfrm>
          <a:prstGeom prst="rect">
            <a:avLst/>
          </a:prstGeom>
          <a:noFill/>
          <a:ln w="9525">
            <a:noFill/>
            <a:miter lim="800000"/>
            <a:headEnd/>
            <a:tailEnd/>
          </a:ln>
        </p:spPr>
      </p:pic>
      <p:sp>
        <p:nvSpPr>
          <p:cNvPr id="19470" name="Rettangolo 23"/>
          <p:cNvSpPr>
            <a:spLocks noChangeArrowheads="1"/>
          </p:cNvSpPr>
          <p:nvPr/>
        </p:nvSpPr>
        <p:spPr bwMode="auto">
          <a:xfrm>
            <a:off x="611560" y="908721"/>
            <a:ext cx="8208590" cy="5247590"/>
          </a:xfrm>
          <a:prstGeom prst="rect">
            <a:avLst/>
          </a:prstGeom>
          <a:noFill/>
          <a:ln w="9525">
            <a:noFill/>
            <a:miter lim="800000"/>
            <a:headEnd/>
            <a:tailEnd/>
          </a:ln>
        </p:spPr>
        <p:txBody>
          <a:bodyPr wrap="square">
            <a:spAutoFit/>
          </a:bodyPr>
          <a:lstStyle/>
          <a:p>
            <a:pPr algn="just"/>
            <a:r>
              <a:rPr lang="it-IT" sz="2000" dirty="0">
                <a:latin typeface="Calibri" pitchFamily="34" charset="0"/>
              </a:rPr>
              <a:t>		    </a:t>
            </a:r>
            <a:r>
              <a:rPr lang="fr-FR" sz="2100" dirty="0" smtClean="0">
                <a:latin typeface="Calibri" pitchFamily="34" charset="0"/>
              </a:rPr>
              <a:t>Pendant le Moyen Age, en tant que ville italienne, Nice</a:t>
            </a:r>
          </a:p>
          <a:p>
            <a:pPr algn="just"/>
            <a:r>
              <a:rPr lang="fr-FR" sz="2100" dirty="0">
                <a:latin typeface="Calibri" pitchFamily="34" charset="0"/>
              </a:rPr>
              <a:t> </a:t>
            </a:r>
            <a:r>
              <a:rPr lang="fr-FR" sz="2100" dirty="0" smtClean="0">
                <a:latin typeface="Calibri" pitchFamily="34" charset="0"/>
              </a:rPr>
              <a:t>                                  participa à de nombreuses guerres. Dans ce contexte,</a:t>
            </a:r>
          </a:p>
          <a:p>
            <a:pPr algn="just"/>
            <a:r>
              <a:rPr lang="fr-FR" sz="2100" dirty="0">
                <a:latin typeface="Calibri" pitchFamily="34" charset="0"/>
              </a:rPr>
              <a:t> </a:t>
            </a:r>
            <a:r>
              <a:rPr lang="fr-FR" sz="2100" dirty="0" smtClean="0">
                <a:latin typeface="Calibri" pitchFamily="34" charset="0"/>
              </a:rPr>
              <a:t>                                  en </a:t>
            </a:r>
            <a:r>
              <a:rPr lang="fr-FR" sz="2100" b="1" dirty="0" smtClean="0">
                <a:latin typeface="Calibri" pitchFamily="34" charset="0"/>
              </a:rPr>
              <a:t>1388, </a:t>
            </a:r>
            <a:r>
              <a:rPr lang="fr-FR" sz="2100" dirty="0" smtClean="0">
                <a:latin typeface="Calibri" pitchFamily="34" charset="0"/>
              </a:rPr>
              <a:t> la commune de Nice s’était mise sous la</a:t>
            </a:r>
          </a:p>
          <a:p>
            <a:pPr algn="just"/>
            <a:r>
              <a:rPr lang="fr-FR" sz="2100" dirty="0">
                <a:latin typeface="Calibri" pitchFamily="34" charset="0"/>
              </a:rPr>
              <a:t> </a:t>
            </a:r>
            <a:r>
              <a:rPr lang="fr-FR" sz="2100" dirty="0" smtClean="0">
                <a:latin typeface="Calibri" pitchFamily="34" charset="0"/>
              </a:rPr>
              <a:t>                                  protection d’Amedeo VII de Savoie, en fonction anti</a:t>
            </a:r>
          </a:p>
          <a:p>
            <a:pPr algn="just"/>
            <a:r>
              <a:rPr lang="fr-FR" sz="2100" dirty="0">
                <a:latin typeface="Calibri" pitchFamily="34" charset="0"/>
              </a:rPr>
              <a:t> </a:t>
            </a:r>
            <a:r>
              <a:rPr lang="fr-FR" sz="2100" dirty="0" smtClean="0">
                <a:latin typeface="Calibri" pitchFamily="34" charset="0"/>
              </a:rPr>
              <a:t>                                  provençale.</a:t>
            </a:r>
          </a:p>
          <a:p>
            <a:pPr algn="just"/>
            <a:r>
              <a:rPr lang="fr-FR" sz="2100" dirty="0" smtClean="0">
                <a:latin typeface="Calibri" pitchFamily="34" charset="0"/>
              </a:rPr>
              <a:t>		     Le passage aux nouveaux seigneurs s’était fait par la </a:t>
            </a:r>
          </a:p>
          <a:p>
            <a:pPr algn="just"/>
            <a:r>
              <a:rPr lang="fr-FR" sz="2100" b="1" dirty="0" smtClean="0">
                <a:latin typeface="Calibri" pitchFamily="34" charset="0"/>
              </a:rPr>
              <a:t>                                   «</a:t>
            </a:r>
            <a:r>
              <a:rPr lang="fr-FR" sz="2100" b="1" dirty="0" err="1" smtClean="0">
                <a:latin typeface="Calibri" pitchFamily="34" charset="0"/>
              </a:rPr>
              <a:t>Dedizione</a:t>
            </a:r>
            <a:r>
              <a:rPr lang="fr-FR" sz="2100" b="1" dirty="0" smtClean="0">
                <a:latin typeface="Calibri" pitchFamily="34" charset="0"/>
              </a:rPr>
              <a:t>» de Saint-Pons</a:t>
            </a:r>
            <a:r>
              <a:rPr lang="fr-FR" sz="2100" dirty="0" smtClean="0">
                <a:latin typeface="Calibri" pitchFamily="34" charset="0"/>
              </a:rPr>
              <a:t>, avec laquelle Amedeo VII, 		     en profitant </a:t>
            </a:r>
            <a:r>
              <a:rPr lang="fr-FR" sz="2100" dirty="0" smtClean="0">
                <a:latin typeface="Calibri" pitchFamily="34" charset="0"/>
              </a:rPr>
              <a:t>de </a:t>
            </a:r>
            <a:r>
              <a:rPr lang="fr-FR" sz="2100" dirty="0" smtClean="0">
                <a:latin typeface="Calibri" pitchFamily="34" charset="0"/>
              </a:rPr>
              <a:t>luttes internes en Provence, négocia</a:t>
            </a:r>
          </a:p>
          <a:p>
            <a:pPr algn="just"/>
            <a:r>
              <a:rPr lang="fr-FR" sz="2100" dirty="0">
                <a:latin typeface="Calibri" pitchFamily="34" charset="0"/>
              </a:rPr>
              <a:t> </a:t>
            </a:r>
            <a:r>
              <a:rPr lang="fr-FR" sz="2100" dirty="0" smtClean="0">
                <a:latin typeface="Calibri" pitchFamily="34" charset="0"/>
              </a:rPr>
              <a:t>                                   avec le gouverneur de Nice le passage de ce territoire </a:t>
            </a:r>
            <a:r>
              <a:rPr lang="fr-FR" sz="2100" b="1" dirty="0" smtClean="0">
                <a:latin typeface="Calibri" pitchFamily="34" charset="0"/>
              </a:rPr>
              <a:t>Amedeo VII</a:t>
            </a:r>
            <a:r>
              <a:rPr lang="fr-FR" sz="2100" dirty="0" smtClean="0">
                <a:latin typeface="Calibri" pitchFamily="34" charset="0"/>
              </a:rPr>
              <a:t>	    aux possessions de la maison de Savoie, avec le nom de Terres Nouvelles de Provence. </a:t>
            </a:r>
          </a:p>
          <a:p>
            <a:pPr algn="just"/>
            <a:r>
              <a:rPr lang="fr-FR" sz="2100" dirty="0" smtClean="0">
                <a:latin typeface="Calibri" pitchFamily="34" charset="0"/>
              </a:rPr>
              <a:t>En 1614, le duc Carlo Emanuel I de Savoie fit de Nice un port franc et y établit un sénat. </a:t>
            </a:r>
          </a:p>
          <a:p>
            <a:pPr algn="just"/>
            <a:r>
              <a:rPr lang="fr-FR" sz="2100" dirty="0" smtClean="0">
                <a:latin typeface="Calibri" pitchFamily="34" charset="0"/>
              </a:rPr>
              <a:t>En 1713, le </a:t>
            </a:r>
            <a:r>
              <a:rPr lang="fr-FR" sz="2100" b="1" dirty="0" smtClean="0">
                <a:latin typeface="Calibri" pitchFamily="34" charset="0"/>
              </a:rPr>
              <a:t>Traité d’</a:t>
            </a:r>
            <a:r>
              <a:rPr lang="fr-FR" sz="2100" b="1" dirty="0" err="1" smtClean="0">
                <a:latin typeface="Calibri" pitchFamily="34" charset="0"/>
              </a:rPr>
              <a:t>Utrecth</a:t>
            </a:r>
            <a:r>
              <a:rPr lang="fr-FR" sz="2100" b="1" dirty="0" smtClean="0">
                <a:latin typeface="Calibri" pitchFamily="34" charset="0"/>
              </a:rPr>
              <a:t> </a:t>
            </a:r>
            <a:r>
              <a:rPr lang="fr-FR" sz="2100" dirty="0" smtClean="0">
                <a:latin typeface="Calibri" pitchFamily="34" charset="0"/>
              </a:rPr>
              <a:t>reconnut la domination de la ville au Règne de Sicile et, à partir de 1720, à celui de Sardaigne.</a:t>
            </a:r>
          </a:p>
          <a:p>
            <a:pPr algn="just"/>
            <a:r>
              <a:rPr lang="fr-FR" sz="2000" dirty="0" smtClean="0">
                <a:latin typeface="Calibri" pitchFamily="34" charset="0"/>
              </a:rPr>
              <a:t>			</a:t>
            </a:r>
            <a:r>
              <a:rPr lang="fr-FR" dirty="0" smtClean="0">
                <a:latin typeface="Calibri" pitchFamily="34" charset="0"/>
              </a:rPr>
              <a:t>			</a:t>
            </a:r>
            <a:endParaRPr lang="fr-FR" b="1" dirty="0">
              <a:latin typeface="Calibri" pitchFamily="34" charset="0"/>
            </a:endParaRPr>
          </a:p>
        </p:txBody>
      </p:sp>
    </p:spTree>
  </p:cSld>
  <p:clrMapOvr>
    <a:masterClrMapping/>
  </p:clrMapOvr>
  <p:transition spd="slow">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1"/>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2</a:t>
            </a:r>
          </a:p>
        </p:txBody>
      </p:sp>
      <p:grpSp>
        <p:nvGrpSpPr>
          <p:cNvPr id="20482" name="Group 2"/>
          <p:cNvGrpSpPr>
            <a:grpSpLocks/>
          </p:cNvGrpSpPr>
          <p:nvPr/>
        </p:nvGrpSpPr>
        <p:grpSpPr bwMode="auto">
          <a:xfrm>
            <a:off x="0" y="265113"/>
            <a:ext cx="8915400" cy="6589712"/>
            <a:chOff x="0" y="0"/>
            <a:chExt cx="5616" cy="4151"/>
          </a:xfrm>
        </p:grpSpPr>
        <p:sp>
          <p:nvSpPr>
            <p:cNvPr id="20502" name="AutoShape 3"/>
            <p:cNvSpPr>
              <a:spLocks/>
            </p:cNvSpPr>
            <p:nvPr/>
          </p:nvSpPr>
          <p:spPr bwMode="auto">
            <a:xfrm>
              <a:off x="0" y="0"/>
              <a:ext cx="5616" cy="4151"/>
            </a:xfrm>
            <a:prstGeom prst="rtTriangle">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0483" name="Group 4"/>
          <p:cNvGrpSpPr>
            <a:grpSpLocks/>
          </p:cNvGrpSpPr>
          <p:nvPr/>
        </p:nvGrpSpPr>
        <p:grpSpPr bwMode="auto">
          <a:xfrm>
            <a:off x="5638800" y="5275263"/>
            <a:ext cx="3389313" cy="685800"/>
            <a:chOff x="0" y="0"/>
            <a:chExt cx="2135" cy="432"/>
          </a:xfrm>
        </p:grpSpPr>
        <p:sp>
          <p:nvSpPr>
            <p:cNvPr id="20501" name="Rectangle 5"/>
            <p:cNvSpPr>
              <a:spLocks/>
            </p:cNvSpPr>
            <p:nvPr/>
          </p:nvSpPr>
          <p:spPr bwMode="auto">
            <a:xfrm>
              <a:off x="0" y="0"/>
              <a:ext cx="2135" cy="432"/>
            </a:xfrm>
            <a:prstGeom prst="rect">
              <a:avLst/>
            </a:prstGeom>
            <a:solidFill>
              <a:srgbClr val="CCFFFF">
                <a:alpha val="48627"/>
              </a:srgbClr>
            </a:solidFill>
            <a:ln w="12700">
              <a:noFill/>
              <a:miter lim="800000"/>
              <a:headEnd/>
              <a:tailEnd/>
            </a:ln>
          </p:spPr>
          <p:txBody>
            <a:bodyPr lIns="0" tIns="0" rIns="0" bIns="0"/>
            <a:lstStyle/>
            <a:p>
              <a:endParaRPr lang="it-IT">
                <a:latin typeface="Calibri" pitchFamily="34" charset="0"/>
              </a:endParaRPr>
            </a:p>
          </p:txBody>
        </p:sp>
      </p:grpSp>
      <p:grpSp>
        <p:nvGrpSpPr>
          <p:cNvPr id="20484" name="Group 6"/>
          <p:cNvGrpSpPr>
            <a:grpSpLocks/>
          </p:cNvGrpSpPr>
          <p:nvPr/>
        </p:nvGrpSpPr>
        <p:grpSpPr bwMode="auto">
          <a:xfrm>
            <a:off x="15875" y="1066800"/>
            <a:ext cx="9128125" cy="1320800"/>
            <a:chOff x="0" y="0"/>
            <a:chExt cx="5750" cy="832"/>
          </a:xfrm>
        </p:grpSpPr>
        <p:sp>
          <p:nvSpPr>
            <p:cNvPr id="20500" name="Rectangle 7"/>
            <p:cNvSpPr>
              <a:spLocks/>
            </p:cNvSpPr>
            <p:nvPr/>
          </p:nvSpPr>
          <p:spPr bwMode="auto">
            <a:xfrm>
              <a:off x="0" y="0"/>
              <a:ext cx="5750" cy="832"/>
            </a:xfrm>
            <a:prstGeom prst="rect">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0485" name="Group 8"/>
          <p:cNvGrpSpPr>
            <a:grpSpLocks/>
          </p:cNvGrpSpPr>
          <p:nvPr/>
        </p:nvGrpSpPr>
        <p:grpSpPr bwMode="auto">
          <a:xfrm>
            <a:off x="5718175" y="6350"/>
            <a:ext cx="3298825" cy="6854825"/>
            <a:chOff x="0" y="0"/>
            <a:chExt cx="2077" cy="4318"/>
          </a:xfrm>
        </p:grpSpPr>
        <p:grpSp>
          <p:nvGrpSpPr>
            <p:cNvPr id="20498" name="Group 9"/>
            <p:cNvGrpSpPr>
              <a:grpSpLocks/>
            </p:cNvGrpSpPr>
            <p:nvPr/>
          </p:nvGrpSpPr>
          <p:grpSpPr bwMode="auto">
            <a:xfrm>
              <a:off x="0" y="0"/>
              <a:ext cx="2077" cy="4318"/>
              <a:chOff x="0" y="0"/>
              <a:chExt cx="2077" cy="4318"/>
            </a:xfrm>
          </p:grpSpPr>
          <p:sp>
            <p:nvSpPr>
              <p:cNvPr id="20499" name="AutoShape 10"/>
              <p:cNvSpPr>
                <a:spLocks/>
              </p:cNvSpPr>
              <p:nvPr/>
            </p:nvSpPr>
            <p:spPr bwMode="auto">
              <a:xfrm>
                <a:off x="0" y="0"/>
                <a:ext cx="2077" cy="4318"/>
              </a:xfrm>
              <a:custGeom>
                <a:avLst/>
                <a:gdLst>
                  <a:gd name="T0" fmla="*/ 2077 w 21139"/>
                  <a:gd name="T1" fmla="*/ 4318 h 21600"/>
                  <a:gd name="T2" fmla="*/ 2 w 21139"/>
                  <a:gd name="T3" fmla="*/ 2074 h 21600"/>
                  <a:gd name="T4" fmla="*/ 2058 w 21139"/>
                  <a:gd name="T5" fmla="*/ 0 h 21600"/>
                  <a:gd name="T6" fmla="*/ 0 60000 65536"/>
                  <a:gd name="T7" fmla="*/ 0 60000 65536"/>
                  <a:gd name="T8" fmla="*/ 0 60000 65536"/>
                  <a:gd name="T9" fmla="*/ 0 w 21139"/>
                  <a:gd name="T10" fmla="*/ 0 h 21600"/>
                  <a:gd name="T11" fmla="*/ 21139 w 21139"/>
                  <a:gd name="T12" fmla="*/ 21600 h 21600"/>
                </a:gdLst>
                <a:ahLst/>
                <a:cxnLst>
                  <a:cxn ang="T6">
                    <a:pos x="T0" y="T1"/>
                  </a:cxn>
                  <a:cxn ang="T7">
                    <a:pos x="T2" y="T3"/>
                  </a:cxn>
                  <a:cxn ang="T8">
                    <a:pos x="T4" y="T5"/>
                  </a:cxn>
                </a:cxnLst>
                <a:rect l="T9" t="T10" r="T11" b="T12"/>
                <a:pathLst>
                  <a:path w="21139" h="21600">
                    <a:moveTo>
                      <a:pt x="21139" y="21600"/>
                    </a:moveTo>
                    <a:cubicBezTo>
                      <a:pt x="8996" y="21365"/>
                      <a:pt x="-461" y="16338"/>
                      <a:pt x="17" y="10373"/>
                    </a:cubicBezTo>
                    <a:cubicBezTo>
                      <a:pt x="466" y="4773"/>
                      <a:pt x="9551" y="270"/>
                      <a:pt x="20945" y="0"/>
                    </a:cubicBezTo>
                  </a:path>
                </a:pathLst>
              </a:custGeom>
              <a:noFill/>
              <a:ln w="12700">
                <a:solidFill>
                  <a:srgbClr val="CCFFFF"/>
                </a:solidFill>
                <a:miter lim="800000"/>
                <a:headEnd/>
                <a:tailEnd/>
              </a:ln>
            </p:spPr>
            <p:txBody>
              <a:bodyPr lIns="0" tIns="0" rIns="0" bIns="0"/>
              <a:lstStyle/>
              <a:p>
                <a:endParaRPr lang="it-IT"/>
              </a:p>
            </p:txBody>
          </p:sp>
        </p:grpSp>
      </p:grpSp>
      <p:grpSp>
        <p:nvGrpSpPr>
          <p:cNvPr id="20486" name="Group 11"/>
          <p:cNvGrpSpPr>
            <a:grpSpLocks/>
          </p:cNvGrpSpPr>
          <p:nvPr/>
        </p:nvGrpSpPr>
        <p:grpSpPr bwMode="auto">
          <a:xfrm>
            <a:off x="6935788" y="-6350"/>
            <a:ext cx="2178050" cy="1535113"/>
            <a:chOff x="0" y="0"/>
            <a:chExt cx="1372" cy="967"/>
          </a:xfrm>
        </p:grpSpPr>
        <p:grpSp>
          <p:nvGrpSpPr>
            <p:cNvPr id="20496" name="Group 12"/>
            <p:cNvGrpSpPr>
              <a:grpSpLocks/>
            </p:cNvGrpSpPr>
            <p:nvPr/>
          </p:nvGrpSpPr>
          <p:grpSpPr bwMode="auto">
            <a:xfrm>
              <a:off x="0" y="0"/>
              <a:ext cx="1372" cy="967"/>
              <a:chOff x="0" y="0"/>
              <a:chExt cx="1372" cy="967"/>
            </a:xfrm>
          </p:grpSpPr>
          <p:sp>
            <p:nvSpPr>
              <p:cNvPr id="20497" name="AutoShape 13"/>
              <p:cNvSpPr>
                <a:spLocks/>
              </p:cNvSpPr>
              <p:nvPr/>
            </p:nvSpPr>
            <p:spPr bwMode="auto">
              <a:xfrm>
                <a:off x="0" y="0"/>
                <a:ext cx="1372" cy="967"/>
              </a:xfrm>
              <a:custGeom>
                <a:avLst/>
                <a:gdLst>
                  <a:gd name="T0" fmla="*/ 1372 w 21600"/>
                  <a:gd name="T1" fmla="*/ 967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11957" y="21415"/>
                      <a:pt x="3382" y="12840"/>
                      <a:pt x="0" y="0"/>
                    </a:cubicBezTo>
                  </a:path>
                </a:pathLst>
              </a:custGeom>
              <a:noFill/>
              <a:ln w="12700">
                <a:solidFill>
                  <a:srgbClr val="CCFFFF"/>
                </a:solidFill>
                <a:miter lim="800000"/>
                <a:headEnd/>
                <a:tailEnd/>
              </a:ln>
            </p:spPr>
            <p:txBody>
              <a:bodyPr lIns="0" tIns="0" rIns="0" bIns="0"/>
              <a:lstStyle/>
              <a:p>
                <a:endParaRPr lang="it-IT"/>
              </a:p>
            </p:txBody>
          </p:sp>
        </p:grpSp>
      </p:grpSp>
      <p:sp>
        <p:nvSpPr>
          <p:cNvPr id="20487" name="Line 14"/>
          <p:cNvSpPr>
            <a:spLocks noChangeShapeType="1"/>
          </p:cNvSpPr>
          <p:nvPr/>
        </p:nvSpPr>
        <p:spPr bwMode="auto">
          <a:xfrm rot="10800000">
            <a:off x="6672263" y="146050"/>
            <a:ext cx="2384425" cy="2703513"/>
          </a:xfrm>
          <a:prstGeom prst="line">
            <a:avLst/>
          </a:prstGeom>
          <a:noFill/>
          <a:ln w="12700">
            <a:solidFill>
              <a:srgbClr val="CCFFFF"/>
            </a:solidFill>
            <a:round/>
            <a:headEnd/>
            <a:tailEnd/>
          </a:ln>
        </p:spPr>
        <p:txBody>
          <a:bodyPr/>
          <a:lstStyle/>
          <a:p>
            <a:endParaRPr lang="it-IT"/>
          </a:p>
        </p:txBody>
      </p:sp>
      <p:sp>
        <p:nvSpPr>
          <p:cNvPr id="20488" name="Line 15"/>
          <p:cNvSpPr>
            <a:spLocks noChangeShapeType="1"/>
          </p:cNvSpPr>
          <p:nvPr/>
        </p:nvSpPr>
        <p:spPr bwMode="auto">
          <a:xfrm>
            <a:off x="7243763" y="-7938"/>
            <a:ext cx="1587" cy="6807201"/>
          </a:xfrm>
          <a:prstGeom prst="line">
            <a:avLst/>
          </a:prstGeom>
          <a:noFill/>
          <a:ln w="12700">
            <a:solidFill>
              <a:srgbClr val="CCFFFF"/>
            </a:solidFill>
            <a:round/>
            <a:headEnd/>
            <a:tailEnd/>
          </a:ln>
        </p:spPr>
        <p:txBody>
          <a:bodyPr/>
          <a:lstStyle/>
          <a:p>
            <a:endParaRPr lang="it-IT"/>
          </a:p>
        </p:txBody>
      </p:sp>
      <p:sp>
        <p:nvSpPr>
          <p:cNvPr id="20489" name="Line 16"/>
          <p:cNvSpPr>
            <a:spLocks noChangeShapeType="1"/>
          </p:cNvSpPr>
          <p:nvPr/>
        </p:nvSpPr>
        <p:spPr bwMode="auto">
          <a:xfrm>
            <a:off x="4763" y="596900"/>
            <a:ext cx="9139237" cy="1588"/>
          </a:xfrm>
          <a:prstGeom prst="line">
            <a:avLst/>
          </a:prstGeom>
          <a:noFill/>
          <a:ln w="12700">
            <a:solidFill>
              <a:srgbClr val="CCFFFF"/>
            </a:solidFill>
            <a:round/>
            <a:headEnd/>
            <a:tailEnd/>
          </a:ln>
        </p:spPr>
        <p:txBody>
          <a:bodyPr/>
          <a:lstStyle/>
          <a:p>
            <a:endParaRPr lang="it-IT"/>
          </a:p>
        </p:txBody>
      </p:sp>
      <p:sp>
        <p:nvSpPr>
          <p:cNvPr id="20490" name="Rectangle 17"/>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1</a:t>
            </a:r>
          </a:p>
        </p:txBody>
      </p:sp>
      <p:sp>
        <p:nvSpPr>
          <p:cNvPr id="16403" name="Rectangle 19"/>
          <p:cNvSpPr>
            <a:spLocks noGrp="1" noChangeArrowheads="1"/>
          </p:cNvSpPr>
          <p:nvPr>
            <p:ph type="body" idx="1"/>
          </p:nvPr>
        </p:nvSpPr>
        <p:spPr>
          <a:xfrm>
            <a:off x="257175" y="1143000"/>
            <a:ext cx="8886825" cy="5715000"/>
          </a:xfrm>
        </p:spPr>
        <p:txBody>
          <a:bodyPr lIns="38100" tIns="38100" rIns="-6350" bIns="38100" rtlCol="0">
            <a:normAutofit/>
          </a:bodyPr>
          <a:lstStyle/>
          <a:p>
            <a:pPr eaLnBrk="1" fontAlgn="auto" hangingPunct="1">
              <a:spcAft>
                <a:spcPts val="0"/>
              </a:spcAft>
              <a:buFont typeface="Arial" pitchFamily="34" charset="0"/>
              <a:buNone/>
              <a:defRPr/>
            </a:pPr>
            <a:endParaRPr lang="it-IT" dirty="0" smtClean="0">
              <a:latin typeface="Comic Sans MS" pitchFamily="66" charset="0"/>
            </a:endParaRPr>
          </a:p>
          <a:p>
            <a:pPr marL="358775" eaLnBrk="1" fontAlgn="auto" hangingPunct="1">
              <a:spcAft>
                <a:spcPts val="0"/>
              </a:spcAft>
              <a:buFont typeface="Arial" pitchFamily="34" charset="0"/>
              <a:buNone/>
              <a:defRPr/>
            </a:pPr>
            <a:endParaRPr lang="en-US" dirty="0" smtClean="0"/>
          </a:p>
        </p:txBody>
      </p:sp>
      <p:sp>
        <p:nvSpPr>
          <p:cNvPr id="20492" name="Titolo 1"/>
          <p:cNvSpPr>
            <a:spLocks noGrp="1"/>
          </p:cNvSpPr>
          <p:nvPr>
            <p:ph type="title"/>
          </p:nvPr>
        </p:nvSpPr>
        <p:spPr>
          <a:xfrm>
            <a:off x="381000" y="304800"/>
            <a:ext cx="8367713" cy="676275"/>
          </a:xfrm>
          <a:solidFill>
            <a:schemeClr val="bg1"/>
          </a:solidFill>
        </p:spPr>
        <p:txBody>
          <a:bodyPr/>
          <a:lstStyle/>
          <a:p>
            <a:pPr eaLnBrk="1" hangingPunct="1"/>
            <a:r>
              <a:rPr lang="fr-FR" sz="2800" dirty="0" smtClean="0">
                <a:latin typeface="Comic Sans MS" pitchFamily="66" charset="0"/>
              </a:rPr>
              <a:t>L’acquisition du territoire de Novare</a:t>
            </a:r>
          </a:p>
        </p:txBody>
      </p:sp>
      <p:sp>
        <p:nvSpPr>
          <p:cNvPr id="20493" name="Rettangolo 22"/>
          <p:cNvSpPr>
            <a:spLocks noChangeArrowheads="1"/>
          </p:cNvSpPr>
          <p:nvPr/>
        </p:nvSpPr>
        <p:spPr bwMode="auto">
          <a:xfrm>
            <a:off x="468313" y="1125538"/>
            <a:ext cx="8424862" cy="5170646"/>
          </a:xfrm>
          <a:prstGeom prst="rect">
            <a:avLst/>
          </a:prstGeom>
          <a:noFill/>
          <a:ln w="9525">
            <a:noFill/>
            <a:miter lim="800000"/>
            <a:headEnd/>
            <a:tailEnd/>
          </a:ln>
        </p:spPr>
        <p:txBody>
          <a:bodyPr>
            <a:spAutoFit/>
          </a:bodyPr>
          <a:lstStyle/>
          <a:p>
            <a:pPr algn="just"/>
            <a:r>
              <a:rPr lang="fr-FR" sz="2200" dirty="0" smtClean="0">
                <a:latin typeface="Calibri" pitchFamily="34" charset="0"/>
              </a:rPr>
              <a:t>Les vicissitudes pour la </a:t>
            </a:r>
            <a:r>
              <a:rPr lang="fr-FR" sz="2200" b="1" dirty="0" smtClean="0">
                <a:latin typeface="Calibri" pitchFamily="34" charset="0"/>
              </a:rPr>
              <a:t>succession au trône</a:t>
            </a:r>
          </a:p>
          <a:p>
            <a:pPr algn="just"/>
            <a:r>
              <a:rPr lang="fr-FR" sz="2200" b="1" dirty="0">
                <a:latin typeface="Calibri" pitchFamily="34" charset="0"/>
              </a:rPr>
              <a:t>d</a:t>
            </a:r>
            <a:r>
              <a:rPr lang="fr-FR" sz="2200" b="1" dirty="0" smtClean="0">
                <a:latin typeface="Calibri" pitchFamily="34" charset="0"/>
              </a:rPr>
              <a:t>’Espagne</a:t>
            </a:r>
            <a:r>
              <a:rPr lang="fr-FR" sz="2200" dirty="0" smtClean="0">
                <a:latin typeface="Calibri" pitchFamily="34" charset="0"/>
              </a:rPr>
              <a:t> (1702-1714) intéressèrent aussi </a:t>
            </a:r>
          </a:p>
          <a:p>
            <a:pPr algn="just"/>
            <a:r>
              <a:rPr lang="fr-FR" sz="2200" dirty="0" smtClean="0">
                <a:latin typeface="Calibri" pitchFamily="34" charset="0"/>
              </a:rPr>
              <a:t>Novare: en effet, le retentissement des grands</a:t>
            </a:r>
          </a:p>
          <a:p>
            <a:pPr algn="just"/>
            <a:r>
              <a:rPr lang="fr-FR" sz="2200" dirty="0">
                <a:latin typeface="Calibri" pitchFamily="34" charset="0"/>
              </a:rPr>
              <a:t>é</a:t>
            </a:r>
            <a:r>
              <a:rPr lang="fr-FR" sz="2200" dirty="0" smtClean="0">
                <a:latin typeface="Calibri" pitchFamily="34" charset="0"/>
              </a:rPr>
              <a:t>vénements internationaux dans ces territoires</a:t>
            </a:r>
          </a:p>
          <a:p>
            <a:pPr algn="just"/>
            <a:r>
              <a:rPr lang="fr-FR" sz="2200" dirty="0" smtClean="0">
                <a:latin typeface="Calibri" pitchFamily="34" charset="0"/>
              </a:rPr>
              <a:t>donna la possibilité au Duc Vittorio Amedeo II</a:t>
            </a:r>
          </a:p>
          <a:p>
            <a:pPr algn="just"/>
            <a:r>
              <a:rPr lang="fr-FR" sz="2200" dirty="0" smtClean="0">
                <a:latin typeface="Calibri" pitchFamily="34" charset="0"/>
              </a:rPr>
              <a:t>de Savoie, soutenu de l’Autriche, d’occuper la</a:t>
            </a:r>
          </a:p>
          <a:p>
            <a:pPr algn="just"/>
            <a:r>
              <a:rPr lang="fr-FR" sz="2200" dirty="0" smtClean="0">
                <a:latin typeface="Calibri" pitchFamily="34" charset="0"/>
              </a:rPr>
              <a:t>ville (1706). De cette façon, la domination </a:t>
            </a:r>
          </a:p>
          <a:p>
            <a:pPr algn="just"/>
            <a:r>
              <a:rPr lang="fr-FR" sz="2200" dirty="0">
                <a:latin typeface="Calibri" pitchFamily="34" charset="0"/>
              </a:rPr>
              <a:t>e</a:t>
            </a:r>
            <a:r>
              <a:rPr lang="fr-FR" sz="2200" dirty="0" smtClean="0">
                <a:latin typeface="Calibri" pitchFamily="34" charset="0"/>
              </a:rPr>
              <a:t>spagnole sur les territoires de Novare cessa.</a:t>
            </a:r>
          </a:p>
          <a:p>
            <a:pPr algn="just"/>
            <a:r>
              <a:rPr lang="fr-FR" sz="2200" dirty="0" smtClean="0">
                <a:latin typeface="Calibri" pitchFamily="34" charset="0"/>
              </a:rPr>
              <a:t>Avec les traités d’</a:t>
            </a:r>
            <a:r>
              <a:rPr lang="fr-FR" sz="2200" b="1" dirty="0" smtClean="0">
                <a:latin typeface="Calibri" pitchFamily="34" charset="0"/>
              </a:rPr>
              <a:t>Utrecht</a:t>
            </a:r>
            <a:r>
              <a:rPr lang="fr-FR" sz="2200" dirty="0" smtClean="0">
                <a:latin typeface="Calibri" pitchFamily="34" charset="0"/>
              </a:rPr>
              <a:t> et </a:t>
            </a:r>
            <a:r>
              <a:rPr lang="fr-FR" sz="2200" b="1" dirty="0" smtClean="0">
                <a:latin typeface="Calibri" pitchFamily="34" charset="0"/>
              </a:rPr>
              <a:t>Rastadt</a:t>
            </a:r>
            <a:r>
              <a:rPr lang="fr-FR" sz="2200" dirty="0" smtClean="0">
                <a:latin typeface="Calibri" pitchFamily="34" charset="0"/>
              </a:rPr>
              <a:t>, Novare et</a:t>
            </a:r>
          </a:p>
          <a:p>
            <a:pPr algn="just"/>
            <a:r>
              <a:rPr lang="fr-FR" sz="2200" dirty="0">
                <a:latin typeface="Calibri" pitchFamily="34" charset="0"/>
              </a:rPr>
              <a:t>s</a:t>
            </a:r>
            <a:r>
              <a:rPr lang="fr-FR" sz="2200" dirty="0" smtClean="0">
                <a:latin typeface="Calibri" pitchFamily="34" charset="0"/>
              </a:rPr>
              <a:t>on territoire passèrent sous la domination  de</a:t>
            </a:r>
          </a:p>
          <a:p>
            <a:pPr algn="just"/>
            <a:r>
              <a:rPr lang="fr-FR" sz="2200" dirty="0">
                <a:latin typeface="Calibri" pitchFamily="34" charset="0"/>
              </a:rPr>
              <a:t> </a:t>
            </a:r>
            <a:r>
              <a:rPr lang="fr-FR" sz="2200" dirty="0" smtClean="0">
                <a:latin typeface="Calibri" pitchFamily="34" charset="0"/>
              </a:rPr>
              <a:t>                             l’Autriche jusqu’à ce qu’ils </a:t>
            </a:r>
          </a:p>
          <a:p>
            <a:pPr algn="just"/>
            <a:r>
              <a:rPr lang="fr-FR" sz="2200" dirty="0">
                <a:latin typeface="Calibri" pitchFamily="34" charset="0"/>
              </a:rPr>
              <a:t> </a:t>
            </a:r>
            <a:r>
              <a:rPr lang="fr-FR" sz="2200" dirty="0" smtClean="0">
                <a:latin typeface="Calibri" pitchFamily="34" charset="0"/>
              </a:rPr>
              <a:t>                             furent définitivement réunis</a:t>
            </a:r>
          </a:p>
          <a:p>
            <a:pPr algn="just"/>
            <a:r>
              <a:rPr lang="fr-FR" sz="2200" dirty="0">
                <a:latin typeface="Calibri" pitchFamily="34" charset="0"/>
              </a:rPr>
              <a:t> </a:t>
            </a:r>
            <a:r>
              <a:rPr lang="fr-FR" sz="2200" dirty="0" smtClean="0">
                <a:latin typeface="Calibri" pitchFamily="34" charset="0"/>
              </a:rPr>
              <a:t>                             au Règne de Sardaigne, </a:t>
            </a:r>
          </a:p>
          <a:p>
            <a:pPr algn="just"/>
            <a:r>
              <a:rPr lang="fr-FR" sz="2200" dirty="0">
                <a:latin typeface="Calibri" pitchFamily="34" charset="0"/>
              </a:rPr>
              <a:t> </a:t>
            </a:r>
            <a:r>
              <a:rPr lang="fr-FR" sz="2200" dirty="0" smtClean="0">
                <a:latin typeface="Calibri" pitchFamily="34" charset="0"/>
              </a:rPr>
              <a:t>                             en 1734.                                   </a:t>
            </a:r>
            <a:r>
              <a:rPr lang="fr-FR" b="1" dirty="0">
                <a:solidFill>
                  <a:prstClr val="black"/>
                </a:solidFill>
                <a:latin typeface="Calibri" pitchFamily="34" charset="0"/>
              </a:rPr>
              <a:t>Emblème du Règne de Sardaigne</a:t>
            </a:r>
            <a:endParaRPr lang="fr-FR" sz="2200" dirty="0" smtClean="0">
              <a:latin typeface="Calibri" pitchFamily="34" charset="0"/>
            </a:endParaRPr>
          </a:p>
          <a:p>
            <a:pPr algn="just"/>
            <a:r>
              <a:rPr lang="fr-FR" sz="2200" dirty="0" smtClean="0">
                <a:latin typeface="Calibri" pitchFamily="34" charset="0"/>
              </a:rPr>
              <a:t>				</a:t>
            </a:r>
            <a:endParaRPr lang="fr-FR" sz="2200" b="1" dirty="0">
              <a:latin typeface="Calibri" pitchFamily="34" charset="0"/>
            </a:endParaRPr>
          </a:p>
        </p:txBody>
      </p:sp>
      <p:pic>
        <p:nvPicPr>
          <p:cNvPr id="20494" name="Picture 2" descr="C:\Users\Bellosta\Desktop\545px-Armoiries_Sardaigne_1720.svg[1].png"/>
          <p:cNvPicPr>
            <a:picLocks noChangeAspect="1" noChangeArrowheads="1"/>
          </p:cNvPicPr>
          <p:nvPr/>
        </p:nvPicPr>
        <p:blipFill>
          <a:blip r:embed="rId2"/>
          <a:srcRect/>
          <a:stretch>
            <a:fillRect/>
          </a:stretch>
        </p:blipFill>
        <p:spPr bwMode="auto">
          <a:xfrm>
            <a:off x="5868144" y="1125538"/>
            <a:ext cx="3167906" cy="4103687"/>
          </a:xfrm>
          <a:prstGeom prst="rect">
            <a:avLst/>
          </a:prstGeom>
          <a:noFill/>
          <a:ln w="9525">
            <a:noFill/>
            <a:miter lim="800000"/>
            <a:headEnd/>
            <a:tailEnd/>
          </a:ln>
        </p:spPr>
      </p:pic>
      <p:pic>
        <p:nvPicPr>
          <p:cNvPr id="20495" name="Picture 3" descr="C:\Users\Bellosta\Desktop\imagesCAGCYBEJ.jpg"/>
          <p:cNvPicPr>
            <a:picLocks noChangeAspect="1" noChangeArrowheads="1"/>
          </p:cNvPicPr>
          <p:nvPr/>
        </p:nvPicPr>
        <p:blipFill>
          <a:blip r:embed="rId3"/>
          <a:srcRect/>
          <a:stretch>
            <a:fillRect/>
          </a:stretch>
        </p:blipFill>
        <p:spPr bwMode="auto">
          <a:xfrm>
            <a:off x="179388" y="4508500"/>
            <a:ext cx="2232025" cy="2160588"/>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1"/>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2</a:t>
            </a:r>
          </a:p>
        </p:txBody>
      </p:sp>
      <p:grpSp>
        <p:nvGrpSpPr>
          <p:cNvPr id="21506" name="Group 2"/>
          <p:cNvGrpSpPr>
            <a:grpSpLocks/>
          </p:cNvGrpSpPr>
          <p:nvPr/>
        </p:nvGrpSpPr>
        <p:grpSpPr bwMode="auto">
          <a:xfrm>
            <a:off x="0" y="265113"/>
            <a:ext cx="8915400" cy="6589712"/>
            <a:chOff x="0" y="0"/>
            <a:chExt cx="5616" cy="4151"/>
          </a:xfrm>
        </p:grpSpPr>
        <p:sp>
          <p:nvSpPr>
            <p:cNvPr id="21525" name="AutoShape 3"/>
            <p:cNvSpPr>
              <a:spLocks/>
            </p:cNvSpPr>
            <p:nvPr/>
          </p:nvSpPr>
          <p:spPr bwMode="auto">
            <a:xfrm>
              <a:off x="0" y="0"/>
              <a:ext cx="5616" cy="4151"/>
            </a:xfrm>
            <a:prstGeom prst="rtTriangle">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1507" name="Group 4"/>
          <p:cNvGrpSpPr>
            <a:grpSpLocks/>
          </p:cNvGrpSpPr>
          <p:nvPr/>
        </p:nvGrpSpPr>
        <p:grpSpPr bwMode="auto">
          <a:xfrm>
            <a:off x="5638800" y="5275263"/>
            <a:ext cx="3389313" cy="685800"/>
            <a:chOff x="0" y="0"/>
            <a:chExt cx="2135" cy="432"/>
          </a:xfrm>
        </p:grpSpPr>
        <p:sp>
          <p:nvSpPr>
            <p:cNvPr id="21524" name="Rectangle 5"/>
            <p:cNvSpPr>
              <a:spLocks/>
            </p:cNvSpPr>
            <p:nvPr/>
          </p:nvSpPr>
          <p:spPr bwMode="auto">
            <a:xfrm>
              <a:off x="0" y="0"/>
              <a:ext cx="2135" cy="432"/>
            </a:xfrm>
            <a:prstGeom prst="rect">
              <a:avLst/>
            </a:prstGeom>
            <a:solidFill>
              <a:srgbClr val="CCFFFF">
                <a:alpha val="48627"/>
              </a:srgbClr>
            </a:solidFill>
            <a:ln w="12700">
              <a:noFill/>
              <a:miter lim="800000"/>
              <a:headEnd/>
              <a:tailEnd/>
            </a:ln>
          </p:spPr>
          <p:txBody>
            <a:bodyPr lIns="0" tIns="0" rIns="0" bIns="0"/>
            <a:lstStyle/>
            <a:p>
              <a:endParaRPr lang="it-IT">
                <a:latin typeface="Calibri" pitchFamily="34" charset="0"/>
              </a:endParaRPr>
            </a:p>
          </p:txBody>
        </p:sp>
      </p:grpSp>
      <p:grpSp>
        <p:nvGrpSpPr>
          <p:cNvPr id="21508" name="Group 6"/>
          <p:cNvGrpSpPr>
            <a:grpSpLocks/>
          </p:cNvGrpSpPr>
          <p:nvPr/>
        </p:nvGrpSpPr>
        <p:grpSpPr bwMode="auto">
          <a:xfrm>
            <a:off x="15875" y="1066800"/>
            <a:ext cx="9128125" cy="1320800"/>
            <a:chOff x="0" y="0"/>
            <a:chExt cx="5750" cy="832"/>
          </a:xfrm>
        </p:grpSpPr>
        <p:sp>
          <p:nvSpPr>
            <p:cNvPr id="21523" name="Rectangle 7"/>
            <p:cNvSpPr>
              <a:spLocks/>
            </p:cNvSpPr>
            <p:nvPr/>
          </p:nvSpPr>
          <p:spPr bwMode="auto">
            <a:xfrm>
              <a:off x="0" y="0"/>
              <a:ext cx="5750" cy="832"/>
            </a:xfrm>
            <a:prstGeom prst="rect">
              <a:avLst/>
            </a:prstGeom>
            <a:gradFill rotWithShape="0">
              <a:gsLst>
                <a:gs pos="0">
                  <a:srgbClr val="CCFFFF"/>
                </a:gs>
                <a:gs pos="100000">
                  <a:srgbClr val="657F7F"/>
                </a:gs>
              </a:gsLst>
              <a:lin ang="0" scaled="1"/>
            </a:gradFill>
            <a:ln w="12700">
              <a:noFill/>
              <a:miter lim="800000"/>
              <a:headEnd/>
              <a:tailEnd/>
            </a:ln>
          </p:spPr>
          <p:txBody>
            <a:bodyPr lIns="0" tIns="0" rIns="0" bIns="0"/>
            <a:lstStyle/>
            <a:p>
              <a:endParaRPr lang="it-IT">
                <a:latin typeface="Calibri" pitchFamily="34" charset="0"/>
              </a:endParaRPr>
            </a:p>
          </p:txBody>
        </p:sp>
      </p:grpSp>
      <p:grpSp>
        <p:nvGrpSpPr>
          <p:cNvPr id="21509" name="Group 8"/>
          <p:cNvGrpSpPr>
            <a:grpSpLocks/>
          </p:cNvGrpSpPr>
          <p:nvPr/>
        </p:nvGrpSpPr>
        <p:grpSpPr bwMode="auto">
          <a:xfrm>
            <a:off x="5718175" y="6350"/>
            <a:ext cx="3298825" cy="6854825"/>
            <a:chOff x="0" y="0"/>
            <a:chExt cx="2077" cy="4318"/>
          </a:xfrm>
        </p:grpSpPr>
        <p:grpSp>
          <p:nvGrpSpPr>
            <p:cNvPr id="21521" name="Group 9"/>
            <p:cNvGrpSpPr>
              <a:grpSpLocks/>
            </p:cNvGrpSpPr>
            <p:nvPr/>
          </p:nvGrpSpPr>
          <p:grpSpPr bwMode="auto">
            <a:xfrm>
              <a:off x="0" y="0"/>
              <a:ext cx="2077" cy="4318"/>
              <a:chOff x="0" y="0"/>
              <a:chExt cx="2077" cy="4318"/>
            </a:xfrm>
          </p:grpSpPr>
          <p:sp>
            <p:nvSpPr>
              <p:cNvPr id="21522" name="AutoShape 10"/>
              <p:cNvSpPr>
                <a:spLocks/>
              </p:cNvSpPr>
              <p:nvPr/>
            </p:nvSpPr>
            <p:spPr bwMode="auto">
              <a:xfrm>
                <a:off x="0" y="0"/>
                <a:ext cx="2077" cy="4318"/>
              </a:xfrm>
              <a:custGeom>
                <a:avLst/>
                <a:gdLst>
                  <a:gd name="T0" fmla="*/ 2077 w 21139"/>
                  <a:gd name="T1" fmla="*/ 4318 h 21600"/>
                  <a:gd name="T2" fmla="*/ 2 w 21139"/>
                  <a:gd name="T3" fmla="*/ 2074 h 21600"/>
                  <a:gd name="T4" fmla="*/ 2058 w 21139"/>
                  <a:gd name="T5" fmla="*/ 0 h 21600"/>
                  <a:gd name="T6" fmla="*/ 0 60000 65536"/>
                  <a:gd name="T7" fmla="*/ 0 60000 65536"/>
                  <a:gd name="T8" fmla="*/ 0 60000 65536"/>
                  <a:gd name="T9" fmla="*/ 0 w 21139"/>
                  <a:gd name="T10" fmla="*/ 0 h 21600"/>
                  <a:gd name="T11" fmla="*/ 21139 w 21139"/>
                  <a:gd name="T12" fmla="*/ 21600 h 21600"/>
                </a:gdLst>
                <a:ahLst/>
                <a:cxnLst>
                  <a:cxn ang="T6">
                    <a:pos x="T0" y="T1"/>
                  </a:cxn>
                  <a:cxn ang="T7">
                    <a:pos x="T2" y="T3"/>
                  </a:cxn>
                  <a:cxn ang="T8">
                    <a:pos x="T4" y="T5"/>
                  </a:cxn>
                </a:cxnLst>
                <a:rect l="T9" t="T10" r="T11" b="T12"/>
                <a:pathLst>
                  <a:path w="21139" h="21600">
                    <a:moveTo>
                      <a:pt x="21139" y="21600"/>
                    </a:moveTo>
                    <a:cubicBezTo>
                      <a:pt x="8996" y="21365"/>
                      <a:pt x="-461" y="16338"/>
                      <a:pt x="17" y="10373"/>
                    </a:cubicBezTo>
                    <a:cubicBezTo>
                      <a:pt x="466" y="4773"/>
                      <a:pt x="9551" y="270"/>
                      <a:pt x="20945" y="0"/>
                    </a:cubicBezTo>
                  </a:path>
                </a:pathLst>
              </a:custGeom>
              <a:noFill/>
              <a:ln w="12700">
                <a:solidFill>
                  <a:srgbClr val="CCFFFF"/>
                </a:solidFill>
                <a:miter lim="800000"/>
                <a:headEnd/>
                <a:tailEnd/>
              </a:ln>
            </p:spPr>
            <p:txBody>
              <a:bodyPr lIns="0" tIns="0" rIns="0" bIns="0"/>
              <a:lstStyle/>
              <a:p>
                <a:endParaRPr lang="it-IT"/>
              </a:p>
            </p:txBody>
          </p:sp>
        </p:grpSp>
      </p:grpSp>
      <p:grpSp>
        <p:nvGrpSpPr>
          <p:cNvPr id="21510" name="Group 11"/>
          <p:cNvGrpSpPr>
            <a:grpSpLocks/>
          </p:cNvGrpSpPr>
          <p:nvPr/>
        </p:nvGrpSpPr>
        <p:grpSpPr bwMode="auto">
          <a:xfrm>
            <a:off x="6935788" y="-6350"/>
            <a:ext cx="2178050" cy="1535113"/>
            <a:chOff x="0" y="0"/>
            <a:chExt cx="1372" cy="967"/>
          </a:xfrm>
        </p:grpSpPr>
        <p:grpSp>
          <p:nvGrpSpPr>
            <p:cNvPr id="21519" name="Group 12"/>
            <p:cNvGrpSpPr>
              <a:grpSpLocks/>
            </p:cNvGrpSpPr>
            <p:nvPr/>
          </p:nvGrpSpPr>
          <p:grpSpPr bwMode="auto">
            <a:xfrm>
              <a:off x="0" y="0"/>
              <a:ext cx="1372" cy="967"/>
              <a:chOff x="0" y="0"/>
              <a:chExt cx="1372" cy="967"/>
            </a:xfrm>
          </p:grpSpPr>
          <p:sp>
            <p:nvSpPr>
              <p:cNvPr id="21520" name="AutoShape 13"/>
              <p:cNvSpPr>
                <a:spLocks/>
              </p:cNvSpPr>
              <p:nvPr/>
            </p:nvSpPr>
            <p:spPr bwMode="auto">
              <a:xfrm>
                <a:off x="0" y="0"/>
                <a:ext cx="1372" cy="967"/>
              </a:xfrm>
              <a:custGeom>
                <a:avLst/>
                <a:gdLst>
                  <a:gd name="T0" fmla="*/ 1372 w 21600"/>
                  <a:gd name="T1" fmla="*/ 967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11957" y="21415"/>
                      <a:pt x="3382" y="12840"/>
                      <a:pt x="0" y="0"/>
                    </a:cubicBezTo>
                  </a:path>
                </a:pathLst>
              </a:custGeom>
              <a:noFill/>
              <a:ln w="12700">
                <a:solidFill>
                  <a:srgbClr val="CCFFFF"/>
                </a:solidFill>
                <a:miter lim="800000"/>
                <a:headEnd/>
                <a:tailEnd/>
              </a:ln>
            </p:spPr>
            <p:txBody>
              <a:bodyPr lIns="0" tIns="0" rIns="0" bIns="0"/>
              <a:lstStyle/>
              <a:p>
                <a:endParaRPr lang="it-IT"/>
              </a:p>
            </p:txBody>
          </p:sp>
        </p:grpSp>
      </p:grpSp>
      <p:sp>
        <p:nvSpPr>
          <p:cNvPr id="21511" name="Line 14"/>
          <p:cNvSpPr>
            <a:spLocks noChangeShapeType="1"/>
          </p:cNvSpPr>
          <p:nvPr/>
        </p:nvSpPr>
        <p:spPr bwMode="auto">
          <a:xfrm rot="10800000">
            <a:off x="6672263" y="146050"/>
            <a:ext cx="2384425" cy="2703513"/>
          </a:xfrm>
          <a:prstGeom prst="line">
            <a:avLst/>
          </a:prstGeom>
          <a:noFill/>
          <a:ln w="12700">
            <a:solidFill>
              <a:srgbClr val="CCFFFF"/>
            </a:solidFill>
            <a:round/>
            <a:headEnd/>
            <a:tailEnd/>
          </a:ln>
        </p:spPr>
        <p:txBody>
          <a:bodyPr/>
          <a:lstStyle/>
          <a:p>
            <a:endParaRPr lang="it-IT"/>
          </a:p>
        </p:txBody>
      </p:sp>
      <p:sp>
        <p:nvSpPr>
          <p:cNvPr id="21512" name="Line 15"/>
          <p:cNvSpPr>
            <a:spLocks noChangeShapeType="1"/>
          </p:cNvSpPr>
          <p:nvPr/>
        </p:nvSpPr>
        <p:spPr bwMode="auto">
          <a:xfrm>
            <a:off x="7243763" y="-7938"/>
            <a:ext cx="1587" cy="6807201"/>
          </a:xfrm>
          <a:prstGeom prst="line">
            <a:avLst/>
          </a:prstGeom>
          <a:noFill/>
          <a:ln w="12700">
            <a:solidFill>
              <a:srgbClr val="CCFFFF"/>
            </a:solidFill>
            <a:round/>
            <a:headEnd/>
            <a:tailEnd/>
          </a:ln>
        </p:spPr>
        <p:txBody>
          <a:bodyPr/>
          <a:lstStyle/>
          <a:p>
            <a:endParaRPr lang="it-IT"/>
          </a:p>
        </p:txBody>
      </p:sp>
      <p:sp>
        <p:nvSpPr>
          <p:cNvPr id="21513" name="Line 16"/>
          <p:cNvSpPr>
            <a:spLocks noChangeShapeType="1"/>
          </p:cNvSpPr>
          <p:nvPr/>
        </p:nvSpPr>
        <p:spPr bwMode="auto">
          <a:xfrm>
            <a:off x="4763" y="596900"/>
            <a:ext cx="9139237" cy="1588"/>
          </a:xfrm>
          <a:prstGeom prst="line">
            <a:avLst/>
          </a:prstGeom>
          <a:noFill/>
          <a:ln w="12700">
            <a:solidFill>
              <a:srgbClr val="CCFFFF"/>
            </a:solidFill>
            <a:round/>
            <a:headEnd/>
            <a:tailEnd/>
          </a:ln>
        </p:spPr>
        <p:txBody>
          <a:bodyPr/>
          <a:lstStyle/>
          <a:p>
            <a:endParaRPr lang="it-IT"/>
          </a:p>
        </p:txBody>
      </p:sp>
      <p:sp>
        <p:nvSpPr>
          <p:cNvPr id="21514" name="Rectangle 17"/>
          <p:cNvSpPr>
            <a:spLocks/>
          </p:cNvSpPr>
          <p:nvPr/>
        </p:nvSpPr>
        <p:spPr bwMode="auto">
          <a:xfrm>
            <a:off x="8534400" y="6400800"/>
            <a:ext cx="222250" cy="342900"/>
          </a:xfrm>
          <a:prstGeom prst="rect">
            <a:avLst/>
          </a:prstGeom>
          <a:noFill/>
          <a:ln w="12700">
            <a:noFill/>
            <a:miter lim="800000"/>
            <a:headEnd/>
            <a:tailEnd/>
          </a:ln>
        </p:spPr>
        <p:txBody>
          <a:bodyPr wrap="none" lIns="0" tIns="0" rIns="40639" bIns="0">
            <a:spAutoFit/>
          </a:bodyPr>
          <a:lstStyle/>
          <a:p>
            <a:pPr marL="39688" algn="ctr"/>
            <a:r>
              <a:rPr lang="en-US" sz="2400" b="1">
                <a:solidFill>
                  <a:srgbClr val="000099"/>
                </a:solidFill>
                <a:sym typeface="Arial" charset="0"/>
              </a:rPr>
              <a:t>1</a:t>
            </a:r>
          </a:p>
        </p:txBody>
      </p:sp>
      <p:sp>
        <p:nvSpPr>
          <p:cNvPr id="21515" name="Rectangle 19"/>
          <p:cNvSpPr>
            <a:spLocks noGrp="1" noChangeArrowheads="1"/>
          </p:cNvSpPr>
          <p:nvPr>
            <p:ph type="body" idx="1"/>
          </p:nvPr>
        </p:nvSpPr>
        <p:spPr>
          <a:xfrm>
            <a:off x="257175" y="981075"/>
            <a:ext cx="8636000" cy="5543550"/>
          </a:xfrm>
        </p:spPr>
        <p:txBody>
          <a:bodyPr lIns="38100" tIns="38100" rIns="-6350" bIns="38100"/>
          <a:lstStyle/>
          <a:p>
            <a:pPr marL="358775" eaLnBrk="1" hangingPunct="1">
              <a:buFont typeface="Arial" charset="0"/>
              <a:buNone/>
            </a:pPr>
            <a:endParaRPr lang="en-US" dirty="0" smtClean="0"/>
          </a:p>
          <a:p>
            <a:pPr marL="358775" eaLnBrk="1" hangingPunct="1">
              <a:buFont typeface="Arial" charset="0"/>
              <a:buNone/>
            </a:pPr>
            <a:endParaRPr lang="en-US" dirty="0" smtClean="0"/>
          </a:p>
        </p:txBody>
      </p:sp>
      <p:sp>
        <p:nvSpPr>
          <p:cNvPr id="21516" name="Titolo 1"/>
          <p:cNvSpPr>
            <a:spLocks noGrp="1"/>
          </p:cNvSpPr>
          <p:nvPr>
            <p:ph type="title"/>
          </p:nvPr>
        </p:nvSpPr>
        <p:spPr>
          <a:xfrm>
            <a:off x="381000" y="304800"/>
            <a:ext cx="8367713" cy="838200"/>
          </a:xfrm>
          <a:solidFill>
            <a:schemeClr val="bg1"/>
          </a:solidFill>
        </p:spPr>
        <p:txBody>
          <a:bodyPr/>
          <a:lstStyle/>
          <a:p>
            <a:pPr eaLnBrk="1" hangingPunct="1"/>
            <a:r>
              <a:rPr lang="it-IT" sz="2800" dirty="0" smtClean="0">
                <a:latin typeface="Comic Sans MS" pitchFamily="66" charset="0"/>
              </a:rPr>
              <a:t>L’</a:t>
            </a:r>
            <a:r>
              <a:rPr lang="it-IT" sz="2800" dirty="0" err="1" smtClean="0">
                <a:latin typeface="Comic Sans MS" pitchFamily="66" charset="0"/>
              </a:rPr>
              <a:t>acquisition</a:t>
            </a:r>
            <a:r>
              <a:rPr lang="it-IT" sz="2800" dirty="0" smtClean="0">
                <a:latin typeface="Comic Sans MS" pitchFamily="66" charset="0"/>
              </a:rPr>
              <a:t> </a:t>
            </a:r>
            <a:r>
              <a:rPr lang="it-IT" sz="2800" dirty="0" err="1" smtClean="0">
                <a:latin typeface="Comic Sans MS" pitchFamily="66" charset="0"/>
              </a:rPr>
              <a:t>du</a:t>
            </a:r>
            <a:r>
              <a:rPr lang="it-IT" sz="2800" dirty="0" smtClean="0">
                <a:latin typeface="Comic Sans MS" pitchFamily="66" charset="0"/>
              </a:rPr>
              <a:t> </a:t>
            </a:r>
            <a:r>
              <a:rPr lang="it-IT" sz="2800" dirty="0" err="1" smtClean="0">
                <a:latin typeface="Comic Sans MS" pitchFamily="66" charset="0"/>
              </a:rPr>
              <a:t>territoire</a:t>
            </a:r>
            <a:r>
              <a:rPr lang="it-IT" sz="2800" dirty="0" smtClean="0">
                <a:latin typeface="Comic Sans MS" pitchFamily="66" charset="0"/>
              </a:rPr>
              <a:t> de Novare</a:t>
            </a:r>
          </a:p>
        </p:txBody>
      </p:sp>
      <p:sp>
        <p:nvSpPr>
          <p:cNvPr id="21517" name="Rettangolo 21"/>
          <p:cNvSpPr>
            <a:spLocks noChangeArrowheads="1"/>
          </p:cNvSpPr>
          <p:nvPr/>
        </p:nvSpPr>
        <p:spPr bwMode="auto">
          <a:xfrm>
            <a:off x="468313" y="1557338"/>
            <a:ext cx="4572000" cy="4493538"/>
          </a:xfrm>
          <a:prstGeom prst="rect">
            <a:avLst/>
          </a:prstGeom>
          <a:noFill/>
          <a:ln w="9525">
            <a:noFill/>
            <a:miter lim="800000"/>
            <a:headEnd/>
            <a:tailEnd/>
          </a:ln>
        </p:spPr>
        <p:txBody>
          <a:bodyPr>
            <a:spAutoFit/>
          </a:bodyPr>
          <a:lstStyle/>
          <a:p>
            <a:pPr algn="just"/>
            <a:endParaRPr lang="it-IT" sz="2200" dirty="0">
              <a:latin typeface="Calibri" pitchFamily="34" charset="0"/>
            </a:endParaRPr>
          </a:p>
          <a:p>
            <a:pPr algn="just"/>
            <a:r>
              <a:rPr lang="fr-FR" sz="2200" dirty="0" smtClean="0">
                <a:latin typeface="Calibri" pitchFamily="34" charset="0"/>
              </a:rPr>
              <a:t>Même la Vallée de l’</a:t>
            </a:r>
            <a:r>
              <a:rPr lang="fr-FR" sz="2200" dirty="0" err="1" smtClean="0">
                <a:latin typeface="Calibri" pitchFamily="34" charset="0"/>
              </a:rPr>
              <a:t>Ossola</a:t>
            </a:r>
            <a:r>
              <a:rPr lang="fr-FR" sz="2200" dirty="0" smtClean="0">
                <a:latin typeface="Calibri" pitchFamily="34" charset="0"/>
              </a:rPr>
              <a:t>, depuis  longtemps liée au Duché de Milan, des Visconti, avant, puis des Sforza et ensuite des Espagnols et des Habsbourg, entra dans les projets d’expansion  des Savoie en direction des lacs et des voies de communication alpines.</a:t>
            </a:r>
          </a:p>
          <a:p>
            <a:pPr algn="just"/>
            <a:r>
              <a:rPr lang="fr-FR" sz="2200" dirty="0" smtClean="0">
                <a:latin typeface="Calibri" pitchFamily="34" charset="0"/>
              </a:rPr>
              <a:t>En 1743, en effet, grâce au traité de </a:t>
            </a:r>
            <a:r>
              <a:rPr lang="fr-FR" sz="2200" b="1" dirty="0" smtClean="0">
                <a:latin typeface="Calibri" pitchFamily="34" charset="0"/>
              </a:rPr>
              <a:t>Worms</a:t>
            </a:r>
            <a:r>
              <a:rPr lang="fr-FR" sz="2200" dirty="0" smtClean="0">
                <a:latin typeface="Calibri" pitchFamily="34" charset="0"/>
              </a:rPr>
              <a:t>, la zone du haut territoire de </a:t>
            </a:r>
            <a:r>
              <a:rPr lang="fr-FR" sz="2200" dirty="0">
                <a:latin typeface="Calibri" pitchFamily="34" charset="0"/>
              </a:rPr>
              <a:t>N</a:t>
            </a:r>
            <a:r>
              <a:rPr lang="fr-FR" sz="2200" dirty="0" smtClean="0">
                <a:latin typeface="Calibri" pitchFamily="34" charset="0"/>
              </a:rPr>
              <a:t>ovare fut réunie au Règne de Sardaigne</a:t>
            </a:r>
            <a:r>
              <a:rPr lang="it-IT" sz="2200" dirty="0" smtClean="0">
                <a:latin typeface="Calibri" pitchFamily="34" charset="0"/>
              </a:rPr>
              <a:t>.</a:t>
            </a:r>
            <a:endParaRPr lang="it-IT" sz="2200" dirty="0">
              <a:latin typeface="Calibri" pitchFamily="34" charset="0"/>
            </a:endParaRPr>
          </a:p>
        </p:txBody>
      </p:sp>
      <p:pic>
        <p:nvPicPr>
          <p:cNvPr id="21518" name="Picture 2" descr="C:\Users\Bellosta\Desktop\oss-carta[1].jpg"/>
          <p:cNvPicPr>
            <a:picLocks noChangeAspect="1" noChangeArrowheads="1"/>
          </p:cNvPicPr>
          <p:nvPr/>
        </p:nvPicPr>
        <p:blipFill>
          <a:blip r:embed="rId2"/>
          <a:srcRect/>
          <a:stretch>
            <a:fillRect/>
          </a:stretch>
        </p:blipFill>
        <p:spPr bwMode="auto">
          <a:xfrm>
            <a:off x="5137150" y="1196975"/>
            <a:ext cx="3827463" cy="5040313"/>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TotalTime>
  <Words>986</Words>
  <Application>Microsoft Office PowerPoint</Application>
  <PresentationFormat>Presentazione su schermo (4:3)</PresentationFormat>
  <Paragraphs>203</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Savoie</vt:lpstr>
      <vt:lpstr>Presentazione standard di PowerPoint</vt:lpstr>
      <vt:lpstr>Italie politique en 1499</vt:lpstr>
      <vt:lpstr>Presentazione standard di PowerPoint</vt:lpstr>
      <vt:lpstr>Presentazione standard di PowerPoint</vt:lpstr>
      <vt:lpstr>L’acquisition de Nice</vt:lpstr>
      <vt:lpstr>L’acquisition de Nice</vt:lpstr>
      <vt:lpstr>L’acquisition du territoire de Novare</vt:lpstr>
      <vt:lpstr>L’acquisition du territoire de Novare</vt:lpstr>
      <vt:lpstr>Novara et le Risorgimento</vt:lpstr>
      <vt:lpstr>Novare et le Risorgimento</vt:lpstr>
      <vt:lpstr>Nice et le Risorgimento</vt:lpstr>
      <vt:lpstr>La cession de Nice </vt:lpstr>
      <vt:lpstr>La cession de Nice</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Bellosta</dc:creator>
  <cp:lastModifiedBy>anna</cp:lastModifiedBy>
  <cp:revision>187</cp:revision>
  <dcterms:created xsi:type="dcterms:W3CDTF">2012-12-16T21:59:16Z</dcterms:created>
  <dcterms:modified xsi:type="dcterms:W3CDTF">2012-12-21T23:48:25Z</dcterms:modified>
</cp:coreProperties>
</file>